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59" r:id="rId4"/>
    <p:sldId id="266" r:id="rId5"/>
    <p:sldId id="262" r:id="rId6"/>
    <p:sldId id="264" r:id="rId7"/>
    <p:sldId id="260" r:id="rId8"/>
    <p:sldId id="263" r:id="rId9"/>
    <p:sldId id="265" r:id="rId10"/>
    <p:sldId id="287" r:id="rId11"/>
    <p:sldId id="261" r:id="rId12"/>
    <p:sldId id="267" r:id="rId13"/>
    <p:sldId id="258" r:id="rId14"/>
    <p:sldId id="268" r:id="rId15"/>
    <p:sldId id="269" r:id="rId16"/>
    <p:sldId id="270" r:id="rId17"/>
    <p:sldId id="271" r:id="rId18"/>
    <p:sldId id="272" r:id="rId19"/>
    <p:sldId id="274" r:id="rId20"/>
    <p:sldId id="275" r:id="rId21"/>
    <p:sldId id="276" r:id="rId22"/>
    <p:sldId id="277" r:id="rId23"/>
    <p:sldId id="278" r:id="rId24"/>
    <p:sldId id="279" r:id="rId25"/>
    <p:sldId id="280" r:id="rId26"/>
    <p:sldId id="288" r:id="rId27"/>
    <p:sldId id="283" r:id="rId28"/>
    <p:sldId id="282" r:id="rId29"/>
    <p:sldId id="286"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57"/>
    <p:restoredTop sz="95872"/>
  </p:normalViewPr>
  <p:slideViewPr>
    <p:cSldViewPr snapToGrid="0">
      <p:cViewPr varScale="1">
        <p:scale>
          <a:sx n="110" d="100"/>
          <a:sy n="110" d="100"/>
        </p:scale>
        <p:origin x="2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9450BF-FCC3-0841-A115-595B4B6E1D8E}" type="datetimeFigureOut">
              <a:rPr lang="en-US" smtClean="0"/>
              <a:t>9/30/25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9EC010-132B-504C-8CDA-59E5CF80424D}" type="slidenum">
              <a:rPr lang="en-US" smtClean="0"/>
              <a:t>‹#›</a:t>
            </a:fld>
            <a:endParaRPr lang="en-US"/>
          </a:p>
        </p:txBody>
      </p:sp>
    </p:spTree>
    <p:extLst>
      <p:ext uri="{BB962C8B-B14F-4D97-AF65-F5344CB8AC3E}">
        <p14:creationId xmlns:p14="http://schemas.microsoft.com/office/powerpoint/2010/main" val="2551477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them</a:t>
            </a:r>
          </a:p>
        </p:txBody>
      </p:sp>
      <p:sp>
        <p:nvSpPr>
          <p:cNvPr id="4" name="Slide Number Placeholder 3"/>
          <p:cNvSpPr>
            <a:spLocks noGrp="1"/>
          </p:cNvSpPr>
          <p:nvPr>
            <p:ph type="sldNum" sz="quarter" idx="5"/>
          </p:nvPr>
        </p:nvSpPr>
        <p:spPr/>
        <p:txBody>
          <a:bodyPr/>
          <a:lstStyle/>
          <a:p>
            <a:fld id="{B49EC010-132B-504C-8CDA-59E5CF80424D}" type="slidenum">
              <a:rPr lang="en-US" smtClean="0"/>
              <a:t>3</a:t>
            </a:fld>
            <a:endParaRPr lang="en-US"/>
          </a:p>
        </p:txBody>
      </p:sp>
    </p:spTree>
    <p:extLst>
      <p:ext uri="{BB962C8B-B14F-4D97-AF65-F5344CB8AC3E}">
        <p14:creationId xmlns:p14="http://schemas.microsoft.com/office/powerpoint/2010/main" val="816422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do screenshots?</a:t>
            </a:r>
          </a:p>
        </p:txBody>
      </p:sp>
      <p:sp>
        <p:nvSpPr>
          <p:cNvPr id="4" name="Slide Number Placeholder 3"/>
          <p:cNvSpPr>
            <a:spLocks noGrp="1"/>
          </p:cNvSpPr>
          <p:nvPr>
            <p:ph type="sldNum" sz="quarter" idx="5"/>
          </p:nvPr>
        </p:nvSpPr>
        <p:spPr/>
        <p:txBody>
          <a:bodyPr/>
          <a:lstStyle/>
          <a:p>
            <a:fld id="{B49EC010-132B-504C-8CDA-59E5CF80424D}" type="slidenum">
              <a:rPr lang="en-US" smtClean="0"/>
              <a:t>15</a:t>
            </a:fld>
            <a:endParaRPr lang="en-US"/>
          </a:p>
        </p:txBody>
      </p:sp>
    </p:spTree>
    <p:extLst>
      <p:ext uri="{BB962C8B-B14F-4D97-AF65-F5344CB8AC3E}">
        <p14:creationId xmlns:p14="http://schemas.microsoft.com/office/powerpoint/2010/main" val="3334711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will be scraping. So go to that page and open the extension</a:t>
            </a:r>
          </a:p>
        </p:txBody>
      </p:sp>
      <p:sp>
        <p:nvSpPr>
          <p:cNvPr id="4" name="Slide Number Placeholder 3"/>
          <p:cNvSpPr>
            <a:spLocks noGrp="1"/>
          </p:cNvSpPr>
          <p:nvPr>
            <p:ph type="sldNum" sz="quarter" idx="5"/>
          </p:nvPr>
        </p:nvSpPr>
        <p:spPr/>
        <p:txBody>
          <a:bodyPr/>
          <a:lstStyle/>
          <a:p>
            <a:fld id="{B49EC010-132B-504C-8CDA-59E5CF80424D}" type="slidenum">
              <a:rPr lang="en-US" smtClean="0"/>
              <a:t>16</a:t>
            </a:fld>
            <a:endParaRPr lang="en-US"/>
          </a:p>
        </p:txBody>
      </p:sp>
    </p:spTree>
    <p:extLst>
      <p:ext uri="{BB962C8B-B14F-4D97-AF65-F5344CB8AC3E}">
        <p14:creationId xmlns:p14="http://schemas.microsoft.com/office/powerpoint/2010/main" val="2331670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89723-8DF9-CBDB-10EB-F8DEE1925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C7D03-0854-F124-ABB8-1B616A040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FC533-8BE9-3D43-C470-EC3BE52B2AE5}"/>
              </a:ext>
            </a:extLst>
          </p:cNvPr>
          <p:cNvSpPr>
            <a:spLocks noGrp="1"/>
          </p:cNvSpPr>
          <p:nvPr>
            <p:ph type="body" idx="1"/>
          </p:nvPr>
        </p:nvSpPr>
        <p:spPr/>
        <p:txBody>
          <a:bodyPr/>
          <a:lstStyle/>
          <a:p>
            <a:r>
              <a:rPr lang="en-US" dirty="0"/>
              <a:t>Maybe do screenshots?</a:t>
            </a:r>
          </a:p>
        </p:txBody>
      </p:sp>
      <p:sp>
        <p:nvSpPr>
          <p:cNvPr id="4" name="Slide Number Placeholder 3">
            <a:extLst>
              <a:ext uri="{FF2B5EF4-FFF2-40B4-BE49-F238E27FC236}">
                <a16:creationId xmlns:a16="http://schemas.microsoft.com/office/drawing/2014/main" id="{8990601D-F7A0-65AD-E747-BFA338DE2CEC}"/>
              </a:ext>
            </a:extLst>
          </p:cNvPr>
          <p:cNvSpPr>
            <a:spLocks noGrp="1"/>
          </p:cNvSpPr>
          <p:nvPr>
            <p:ph type="sldNum" sz="quarter" idx="5"/>
          </p:nvPr>
        </p:nvSpPr>
        <p:spPr/>
        <p:txBody>
          <a:bodyPr/>
          <a:lstStyle/>
          <a:p>
            <a:fld id="{B49EC010-132B-504C-8CDA-59E5CF80424D}" type="slidenum">
              <a:rPr lang="en-US" smtClean="0"/>
              <a:t>17</a:t>
            </a:fld>
            <a:endParaRPr lang="en-US"/>
          </a:p>
        </p:txBody>
      </p:sp>
    </p:spTree>
    <p:extLst>
      <p:ext uri="{BB962C8B-B14F-4D97-AF65-F5344CB8AC3E}">
        <p14:creationId xmlns:p14="http://schemas.microsoft.com/office/powerpoint/2010/main" val="109859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244B3-AF2F-4400-67F9-C741A04AFB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94BE0F-C7E4-122F-A75C-0993144D4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C80DBB-5118-7362-1D20-5689CF1D5F92}"/>
              </a:ext>
            </a:extLst>
          </p:cNvPr>
          <p:cNvSpPr>
            <a:spLocks noGrp="1"/>
          </p:cNvSpPr>
          <p:nvPr>
            <p:ph type="body" idx="1"/>
          </p:nvPr>
        </p:nvSpPr>
        <p:spPr/>
        <p:txBody>
          <a:bodyPr/>
          <a:lstStyle/>
          <a:p>
            <a:r>
              <a:rPr lang="en-US" dirty="0"/>
              <a:t>Maybe do screenshots?</a:t>
            </a:r>
          </a:p>
        </p:txBody>
      </p:sp>
      <p:sp>
        <p:nvSpPr>
          <p:cNvPr id="4" name="Slide Number Placeholder 3">
            <a:extLst>
              <a:ext uri="{FF2B5EF4-FFF2-40B4-BE49-F238E27FC236}">
                <a16:creationId xmlns:a16="http://schemas.microsoft.com/office/drawing/2014/main" id="{4F82820D-F345-5189-CB02-4DFEB4F882B1}"/>
              </a:ext>
            </a:extLst>
          </p:cNvPr>
          <p:cNvSpPr>
            <a:spLocks noGrp="1"/>
          </p:cNvSpPr>
          <p:nvPr>
            <p:ph type="sldNum" sz="quarter" idx="5"/>
          </p:nvPr>
        </p:nvSpPr>
        <p:spPr/>
        <p:txBody>
          <a:bodyPr/>
          <a:lstStyle/>
          <a:p>
            <a:fld id="{B49EC010-132B-504C-8CDA-59E5CF80424D}" type="slidenum">
              <a:rPr lang="en-US" smtClean="0"/>
              <a:t>18</a:t>
            </a:fld>
            <a:endParaRPr lang="en-US"/>
          </a:p>
        </p:txBody>
      </p:sp>
    </p:spTree>
    <p:extLst>
      <p:ext uri="{BB962C8B-B14F-4D97-AF65-F5344CB8AC3E}">
        <p14:creationId xmlns:p14="http://schemas.microsoft.com/office/powerpoint/2010/main" val="1466843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E9562-EF9D-601D-30EB-66FED2F50B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A7D6A7-B517-442D-779E-D52C39EB41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47F967-2291-8BA0-A26D-152C329AAB87}"/>
              </a:ext>
            </a:extLst>
          </p:cNvPr>
          <p:cNvSpPr>
            <a:spLocks noGrp="1"/>
          </p:cNvSpPr>
          <p:nvPr>
            <p:ph type="body" idx="1"/>
          </p:nvPr>
        </p:nvSpPr>
        <p:spPr/>
        <p:txBody>
          <a:bodyPr/>
          <a:lstStyle/>
          <a:p>
            <a:r>
              <a:rPr lang="en-US" dirty="0"/>
              <a:t>Now show how to click through on all the individual pages and get the specific text for it</a:t>
            </a:r>
          </a:p>
        </p:txBody>
      </p:sp>
      <p:sp>
        <p:nvSpPr>
          <p:cNvPr id="4" name="Slide Number Placeholder 3">
            <a:extLst>
              <a:ext uri="{FF2B5EF4-FFF2-40B4-BE49-F238E27FC236}">
                <a16:creationId xmlns:a16="http://schemas.microsoft.com/office/drawing/2014/main" id="{DB4365DB-12C8-F22A-7EE0-098B96FFC311}"/>
              </a:ext>
            </a:extLst>
          </p:cNvPr>
          <p:cNvSpPr>
            <a:spLocks noGrp="1"/>
          </p:cNvSpPr>
          <p:nvPr>
            <p:ph type="sldNum" sz="quarter" idx="5"/>
          </p:nvPr>
        </p:nvSpPr>
        <p:spPr/>
        <p:txBody>
          <a:bodyPr/>
          <a:lstStyle/>
          <a:p>
            <a:fld id="{B49EC010-132B-504C-8CDA-59E5CF80424D}" type="slidenum">
              <a:rPr lang="en-US" smtClean="0"/>
              <a:t>19</a:t>
            </a:fld>
            <a:endParaRPr lang="en-US"/>
          </a:p>
        </p:txBody>
      </p:sp>
    </p:spTree>
    <p:extLst>
      <p:ext uri="{BB962C8B-B14F-4D97-AF65-F5344CB8AC3E}">
        <p14:creationId xmlns:p14="http://schemas.microsoft.com/office/powerpoint/2010/main" val="977239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63019-F6A3-C07B-B7BE-D1EE3EFD46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3105E9-2DA8-7EC6-82F8-886D7E373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9C5669-2DA6-679D-581B-91894304A928}"/>
              </a:ext>
            </a:extLst>
          </p:cNvPr>
          <p:cNvSpPr>
            <a:spLocks noGrp="1"/>
          </p:cNvSpPr>
          <p:nvPr>
            <p:ph type="body" idx="1"/>
          </p:nvPr>
        </p:nvSpPr>
        <p:spPr/>
        <p:txBody>
          <a:bodyPr/>
          <a:lstStyle/>
          <a:p>
            <a:r>
              <a:rPr lang="en-US" dirty="0"/>
              <a:t>Now show how to click through on all the individual pages and get the specific text for it</a:t>
            </a:r>
          </a:p>
        </p:txBody>
      </p:sp>
      <p:sp>
        <p:nvSpPr>
          <p:cNvPr id="4" name="Slide Number Placeholder 3">
            <a:extLst>
              <a:ext uri="{FF2B5EF4-FFF2-40B4-BE49-F238E27FC236}">
                <a16:creationId xmlns:a16="http://schemas.microsoft.com/office/drawing/2014/main" id="{7B8352C2-ED5A-6713-BEAA-EB55EC097BD4}"/>
              </a:ext>
            </a:extLst>
          </p:cNvPr>
          <p:cNvSpPr>
            <a:spLocks noGrp="1"/>
          </p:cNvSpPr>
          <p:nvPr>
            <p:ph type="sldNum" sz="quarter" idx="5"/>
          </p:nvPr>
        </p:nvSpPr>
        <p:spPr/>
        <p:txBody>
          <a:bodyPr/>
          <a:lstStyle/>
          <a:p>
            <a:fld id="{B49EC010-132B-504C-8CDA-59E5CF80424D}" type="slidenum">
              <a:rPr lang="en-US" smtClean="0"/>
              <a:t>20</a:t>
            </a:fld>
            <a:endParaRPr lang="en-US"/>
          </a:p>
        </p:txBody>
      </p:sp>
    </p:spTree>
    <p:extLst>
      <p:ext uri="{BB962C8B-B14F-4D97-AF65-F5344CB8AC3E}">
        <p14:creationId xmlns:p14="http://schemas.microsoft.com/office/powerpoint/2010/main" val="3013707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BB040-2850-12DB-59A0-09606471B3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CD5E2-5697-61A2-B221-5EDB8C6AEB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456612-6FD0-ECD8-C40F-F86016872FFA}"/>
              </a:ext>
            </a:extLst>
          </p:cNvPr>
          <p:cNvSpPr>
            <a:spLocks noGrp="1"/>
          </p:cNvSpPr>
          <p:nvPr>
            <p:ph type="body" idx="1"/>
          </p:nvPr>
        </p:nvSpPr>
        <p:spPr/>
        <p:txBody>
          <a:bodyPr/>
          <a:lstStyle/>
          <a:p>
            <a:r>
              <a:rPr lang="en-US" dirty="0"/>
              <a:t>Now show how to click through on all the individual pages and get the specific text for it</a:t>
            </a:r>
          </a:p>
        </p:txBody>
      </p:sp>
      <p:sp>
        <p:nvSpPr>
          <p:cNvPr id="4" name="Slide Number Placeholder 3">
            <a:extLst>
              <a:ext uri="{FF2B5EF4-FFF2-40B4-BE49-F238E27FC236}">
                <a16:creationId xmlns:a16="http://schemas.microsoft.com/office/drawing/2014/main" id="{92574EEC-5452-7DF5-06ED-8E7A5A3FE0E9}"/>
              </a:ext>
            </a:extLst>
          </p:cNvPr>
          <p:cNvSpPr>
            <a:spLocks noGrp="1"/>
          </p:cNvSpPr>
          <p:nvPr>
            <p:ph type="sldNum" sz="quarter" idx="5"/>
          </p:nvPr>
        </p:nvSpPr>
        <p:spPr/>
        <p:txBody>
          <a:bodyPr/>
          <a:lstStyle/>
          <a:p>
            <a:fld id="{B49EC010-132B-504C-8CDA-59E5CF80424D}" type="slidenum">
              <a:rPr lang="en-US" smtClean="0"/>
              <a:t>21</a:t>
            </a:fld>
            <a:endParaRPr lang="en-US"/>
          </a:p>
        </p:txBody>
      </p:sp>
    </p:spTree>
    <p:extLst>
      <p:ext uri="{BB962C8B-B14F-4D97-AF65-F5344CB8AC3E}">
        <p14:creationId xmlns:p14="http://schemas.microsoft.com/office/powerpoint/2010/main" val="2954921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0C486-D936-9A1A-F733-7276245D45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DB57C3-0541-8A95-52BB-0291028ED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F94961-7AB0-1996-A887-95D925D2248F}"/>
              </a:ext>
            </a:extLst>
          </p:cNvPr>
          <p:cNvSpPr>
            <a:spLocks noGrp="1"/>
          </p:cNvSpPr>
          <p:nvPr>
            <p:ph type="body" idx="1"/>
          </p:nvPr>
        </p:nvSpPr>
        <p:spPr/>
        <p:txBody>
          <a:bodyPr/>
          <a:lstStyle/>
          <a:p>
            <a:r>
              <a:rPr lang="en-US" dirty="0"/>
              <a:t>Now show how to click through on all the individual pages and get the specific text for it</a:t>
            </a:r>
          </a:p>
        </p:txBody>
      </p:sp>
      <p:sp>
        <p:nvSpPr>
          <p:cNvPr id="4" name="Slide Number Placeholder 3">
            <a:extLst>
              <a:ext uri="{FF2B5EF4-FFF2-40B4-BE49-F238E27FC236}">
                <a16:creationId xmlns:a16="http://schemas.microsoft.com/office/drawing/2014/main" id="{C1372F54-85AF-C130-2B15-47093CD87932}"/>
              </a:ext>
            </a:extLst>
          </p:cNvPr>
          <p:cNvSpPr>
            <a:spLocks noGrp="1"/>
          </p:cNvSpPr>
          <p:nvPr>
            <p:ph type="sldNum" sz="quarter" idx="5"/>
          </p:nvPr>
        </p:nvSpPr>
        <p:spPr/>
        <p:txBody>
          <a:bodyPr/>
          <a:lstStyle/>
          <a:p>
            <a:fld id="{B49EC010-132B-504C-8CDA-59E5CF80424D}" type="slidenum">
              <a:rPr lang="en-US" smtClean="0"/>
              <a:t>22</a:t>
            </a:fld>
            <a:endParaRPr lang="en-US"/>
          </a:p>
        </p:txBody>
      </p:sp>
    </p:spTree>
    <p:extLst>
      <p:ext uri="{BB962C8B-B14F-4D97-AF65-F5344CB8AC3E}">
        <p14:creationId xmlns:p14="http://schemas.microsoft.com/office/powerpoint/2010/main" val="179503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1B6DC-7061-A0C2-4A40-8722C84B09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A9A3D6-0AA1-2823-96B3-580ECAEA4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FBE886-4BE1-41A4-DF80-6A15BF0EBA32}"/>
              </a:ext>
            </a:extLst>
          </p:cNvPr>
          <p:cNvSpPr>
            <a:spLocks noGrp="1"/>
          </p:cNvSpPr>
          <p:nvPr>
            <p:ph type="body" idx="1"/>
          </p:nvPr>
        </p:nvSpPr>
        <p:spPr/>
        <p:txBody>
          <a:bodyPr/>
          <a:lstStyle/>
          <a:p>
            <a:r>
              <a:rPr lang="en-US" dirty="0"/>
              <a:t>Issue </a:t>
            </a:r>
            <a:r>
              <a:rPr lang="en-US" dirty="0" err="1"/>
              <a:t>rn</a:t>
            </a:r>
            <a:r>
              <a:rPr lang="en-US" dirty="0"/>
              <a:t> is that it is </a:t>
            </a:r>
            <a:r>
              <a:rPr lang="en-US" dirty="0" err="1"/>
              <a:t>rescraping</a:t>
            </a:r>
            <a:r>
              <a:rPr lang="en-US" dirty="0"/>
              <a:t> each page for each item in the post selector</a:t>
            </a:r>
          </a:p>
          <a:p>
            <a:r>
              <a:rPr lang="en-US" dirty="0"/>
              <a:t>export</a:t>
            </a:r>
          </a:p>
        </p:txBody>
      </p:sp>
      <p:sp>
        <p:nvSpPr>
          <p:cNvPr id="4" name="Slide Number Placeholder 3">
            <a:extLst>
              <a:ext uri="{FF2B5EF4-FFF2-40B4-BE49-F238E27FC236}">
                <a16:creationId xmlns:a16="http://schemas.microsoft.com/office/drawing/2014/main" id="{2C68A9B1-4792-E986-BDF3-B6970393EB84}"/>
              </a:ext>
            </a:extLst>
          </p:cNvPr>
          <p:cNvSpPr>
            <a:spLocks noGrp="1"/>
          </p:cNvSpPr>
          <p:nvPr>
            <p:ph type="sldNum" sz="quarter" idx="5"/>
          </p:nvPr>
        </p:nvSpPr>
        <p:spPr/>
        <p:txBody>
          <a:bodyPr/>
          <a:lstStyle/>
          <a:p>
            <a:fld id="{B49EC010-132B-504C-8CDA-59E5CF80424D}" type="slidenum">
              <a:rPr lang="en-US" smtClean="0"/>
              <a:t>23</a:t>
            </a:fld>
            <a:endParaRPr lang="en-US"/>
          </a:p>
        </p:txBody>
      </p:sp>
    </p:spTree>
    <p:extLst>
      <p:ext uri="{BB962C8B-B14F-4D97-AF65-F5344CB8AC3E}">
        <p14:creationId xmlns:p14="http://schemas.microsoft.com/office/powerpoint/2010/main" val="2872521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1402F-0DE9-6F58-5D0D-C7B3E9FEFE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345861-7326-BD02-4656-5664A309D5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5C42F0-179E-1985-9361-CAC8D182A217}"/>
              </a:ext>
            </a:extLst>
          </p:cNvPr>
          <p:cNvSpPr>
            <a:spLocks noGrp="1"/>
          </p:cNvSpPr>
          <p:nvPr>
            <p:ph type="body" idx="1"/>
          </p:nvPr>
        </p:nvSpPr>
        <p:spPr/>
        <p:txBody>
          <a:bodyPr/>
          <a:lstStyle/>
          <a:p>
            <a:r>
              <a:rPr lang="en-US" dirty="0"/>
              <a:t>Issue </a:t>
            </a:r>
            <a:r>
              <a:rPr lang="en-US" dirty="0" err="1"/>
              <a:t>rn</a:t>
            </a:r>
            <a:r>
              <a:rPr lang="en-US" dirty="0"/>
              <a:t> is that it is </a:t>
            </a:r>
            <a:r>
              <a:rPr lang="en-US" dirty="0" err="1"/>
              <a:t>rescraping</a:t>
            </a:r>
            <a:r>
              <a:rPr lang="en-US" dirty="0"/>
              <a:t> each page for each item in the post selector</a:t>
            </a:r>
          </a:p>
          <a:p>
            <a:r>
              <a:rPr lang="en-US" dirty="0"/>
              <a:t>export</a:t>
            </a:r>
          </a:p>
        </p:txBody>
      </p:sp>
      <p:sp>
        <p:nvSpPr>
          <p:cNvPr id="4" name="Slide Number Placeholder 3">
            <a:extLst>
              <a:ext uri="{FF2B5EF4-FFF2-40B4-BE49-F238E27FC236}">
                <a16:creationId xmlns:a16="http://schemas.microsoft.com/office/drawing/2014/main" id="{35CA07F0-CFAD-326F-0213-04E26FD8D0EB}"/>
              </a:ext>
            </a:extLst>
          </p:cNvPr>
          <p:cNvSpPr>
            <a:spLocks noGrp="1"/>
          </p:cNvSpPr>
          <p:nvPr>
            <p:ph type="sldNum" sz="quarter" idx="5"/>
          </p:nvPr>
        </p:nvSpPr>
        <p:spPr/>
        <p:txBody>
          <a:bodyPr/>
          <a:lstStyle/>
          <a:p>
            <a:fld id="{B49EC010-132B-504C-8CDA-59E5CF80424D}" type="slidenum">
              <a:rPr lang="en-US" smtClean="0"/>
              <a:t>24</a:t>
            </a:fld>
            <a:endParaRPr lang="en-US"/>
          </a:p>
        </p:txBody>
      </p:sp>
    </p:spTree>
    <p:extLst>
      <p:ext uri="{BB962C8B-B14F-4D97-AF65-F5344CB8AC3E}">
        <p14:creationId xmlns:p14="http://schemas.microsoft.com/office/powerpoint/2010/main" val="245413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9EC010-132B-504C-8CDA-59E5CF80424D}" type="slidenum">
              <a:rPr lang="en-US" smtClean="0"/>
              <a:t>5</a:t>
            </a:fld>
            <a:endParaRPr lang="en-US"/>
          </a:p>
        </p:txBody>
      </p:sp>
    </p:spTree>
    <p:extLst>
      <p:ext uri="{BB962C8B-B14F-4D97-AF65-F5344CB8AC3E}">
        <p14:creationId xmlns:p14="http://schemas.microsoft.com/office/powerpoint/2010/main" val="1582449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5DF47-A55D-5D24-36EB-22C649DE40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F8482-FF22-1AE8-1C24-790EB77BE0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9B8123-4FC6-BDE9-980F-967AD71FA8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437FA1-519C-A48B-EEEB-0D552B8D1F24}"/>
              </a:ext>
            </a:extLst>
          </p:cNvPr>
          <p:cNvSpPr>
            <a:spLocks noGrp="1"/>
          </p:cNvSpPr>
          <p:nvPr>
            <p:ph type="sldNum" sz="quarter" idx="5"/>
          </p:nvPr>
        </p:nvSpPr>
        <p:spPr/>
        <p:txBody>
          <a:bodyPr/>
          <a:lstStyle/>
          <a:p>
            <a:fld id="{B49EC010-132B-504C-8CDA-59E5CF80424D}" type="slidenum">
              <a:rPr lang="en-US" smtClean="0"/>
              <a:t>25</a:t>
            </a:fld>
            <a:endParaRPr lang="en-US"/>
          </a:p>
        </p:txBody>
      </p:sp>
    </p:spTree>
    <p:extLst>
      <p:ext uri="{BB962C8B-B14F-4D97-AF65-F5344CB8AC3E}">
        <p14:creationId xmlns:p14="http://schemas.microsoft.com/office/powerpoint/2010/main" val="1800936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www.tremendous.com</a:t>
            </a:r>
            <a:r>
              <a:rPr lang="en-US" dirty="0"/>
              <a:t>/blog/</a:t>
            </a:r>
          </a:p>
          <a:p>
            <a:r>
              <a:rPr lang="en-US" dirty="0"/>
              <a:t>https://</a:t>
            </a:r>
            <a:r>
              <a:rPr lang="en-US" dirty="0" err="1"/>
              <a:t>www.google.com</a:t>
            </a:r>
            <a:r>
              <a:rPr lang="en-US" dirty="0"/>
              <a:t>/</a:t>
            </a:r>
            <a:r>
              <a:rPr lang="en-US" dirty="0" err="1"/>
              <a:t>imgres?q</a:t>
            </a:r>
            <a:r>
              <a:rPr lang="en-US" dirty="0"/>
              <a:t>=</a:t>
            </a:r>
            <a:r>
              <a:rPr lang="en-US" dirty="0" err="1"/>
              <a:t>irb&amp;imgurl</a:t>
            </a:r>
            <a:r>
              <a:rPr lang="en-US" dirty="0"/>
              <a:t>=https%3A%2F%2Fwww.nsula.edu%2Fwp-content%2Fuploads%2FScreen-Shot-2022-09-01-at-11.16.17-AM.png&amp;imgrefurl=https%3A%2F%2Fwww.nsula.edu%2Fnsu-irb-announces-changes-updates%2F&amp;docid=ktE_eJUmjLq1NM&amp;tbnid=1F-_7zA2Um8I6M&amp;vet=12ahUKEwiMjsD4lKOKAxUYMVkFHWdrBKcQM3oECBgQAA..i&amp;w=4014&amp;h=1688&amp;hcb=2&amp;ved=2ahUKEwiMjsD4lKOKAxUYMVkFHWdrBKcQM3oECBgQAAwhat-is-an-irb-and-what-purpose-does-it-serve/</a:t>
            </a:r>
          </a:p>
        </p:txBody>
      </p:sp>
      <p:sp>
        <p:nvSpPr>
          <p:cNvPr id="4" name="Slide Number Placeholder 3"/>
          <p:cNvSpPr>
            <a:spLocks noGrp="1"/>
          </p:cNvSpPr>
          <p:nvPr>
            <p:ph type="sldNum" sz="quarter" idx="5"/>
          </p:nvPr>
        </p:nvSpPr>
        <p:spPr/>
        <p:txBody>
          <a:bodyPr/>
          <a:lstStyle/>
          <a:p>
            <a:fld id="{B49EC010-132B-504C-8CDA-59E5CF80424D}" type="slidenum">
              <a:rPr lang="en-US" smtClean="0"/>
              <a:t>6</a:t>
            </a:fld>
            <a:endParaRPr lang="en-US"/>
          </a:p>
        </p:txBody>
      </p:sp>
    </p:spTree>
    <p:extLst>
      <p:ext uri="{BB962C8B-B14F-4D97-AF65-F5344CB8AC3E}">
        <p14:creationId xmlns:p14="http://schemas.microsoft.com/office/powerpoint/2010/main" val="2039426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www.esri.com</a:t>
            </a:r>
            <a:r>
              <a:rPr lang="en-US" dirty="0"/>
              <a:t>/about/newsroom/</a:t>
            </a:r>
            <a:r>
              <a:rPr lang="en-US" dirty="0" err="1"/>
              <a:t>arcuser</a:t>
            </a:r>
            <a:r>
              <a:rPr lang="en-US" dirty="0"/>
              <a:t>/5-reasons-to-use-survey123-for-arcgis/</a:t>
            </a:r>
          </a:p>
        </p:txBody>
      </p:sp>
      <p:sp>
        <p:nvSpPr>
          <p:cNvPr id="4" name="Slide Number Placeholder 3"/>
          <p:cNvSpPr>
            <a:spLocks noGrp="1"/>
          </p:cNvSpPr>
          <p:nvPr>
            <p:ph type="sldNum" sz="quarter" idx="5"/>
          </p:nvPr>
        </p:nvSpPr>
        <p:spPr/>
        <p:txBody>
          <a:bodyPr/>
          <a:lstStyle/>
          <a:p>
            <a:fld id="{B49EC010-132B-504C-8CDA-59E5CF80424D}" type="slidenum">
              <a:rPr lang="en-US" smtClean="0"/>
              <a:t>7</a:t>
            </a:fld>
            <a:endParaRPr lang="en-US"/>
          </a:p>
        </p:txBody>
      </p:sp>
    </p:spTree>
    <p:extLst>
      <p:ext uri="{BB962C8B-B14F-4D97-AF65-F5344CB8AC3E}">
        <p14:creationId xmlns:p14="http://schemas.microsoft.com/office/powerpoint/2010/main" val="3387485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www.investopedia.com</a:t>
            </a:r>
            <a:r>
              <a:rPr lang="en-US" dirty="0"/>
              <a:t>/terms/c/</a:t>
            </a:r>
            <a:r>
              <a:rPr lang="en-US" dirty="0" err="1"/>
              <a:t>crowdsourcing.asp</a:t>
            </a:r>
            <a:endParaRPr lang="en-US" dirty="0"/>
          </a:p>
        </p:txBody>
      </p:sp>
      <p:sp>
        <p:nvSpPr>
          <p:cNvPr id="4" name="Slide Number Placeholder 3"/>
          <p:cNvSpPr>
            <a:spLocks noGrp="1"/>
          </p:cNvSpPr>
          <p:nvPr>
            <p:ph type="sldNum" sz="quarter" idx="5"/>
          </p:nvPr>
        </p:nvSpPr>
        <p:spPr/>
        <p:txBody>
          <a:bodyPr/>
          <a:lstStyle/>
          <a:p>
            <a:fld id="{B49EC010-132B-504C-8CDA-59E5CF80424D}" type="slidenum">
              <a:rPr lang="en-US" smtClean="0"/>
              <a:t>8</a:t>
            </a:fld>
            <a:endParaRPr lang="en-US"/>
          </a:p>
        </p:txBody>
      </p:sp>
    </p:spTree>
    <p:extLst>
      <p:ext uri="{BB962C8B-B14F-4D97-AF65-F5344CB8AC3E}">
        <p14:creationId xmlns:p14="http://schemas.microsoft.com/office/powerpoint/2010/main" val="4004559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F03AC-D340-0F19-308D-473329DE1B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1C49CE-A21A-4E89-83AB-8FF06F330B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188406-B9B0-2BD2-C0DE-475B890C993C}"/>
              </a:ext>
            </a:extLst>
          </p:cNvPr>
          <p:cNvSpPr>
            <a:spLocks noGrp="1"/>
          </p:cNvSpPr>
          <p:nvPr>
            <p:ph type="body" idx="1"/>
          </p:nvPr>
        </p:nvSpPr>
        <p:spPr/>
        <p:txBody>
          <a:bodyPr/>
          <a:lstStyle/>
          <a:p>
            <a:r>
              <a:rPr lang="en-US" dirty="0"/>
              <a:t>What is this? What are you doing when you click it? </a:t>
            </a:r>
            <a:r>
              <a:rPr lang="en-US" dirty="0" err="1"/>
              <a:t>recaptcha</a:t>
            </a:r>
            <a:endParaRPr lang="en-US" dirty="0"/>
          </a:p>
        </p:txBody>
      </p:sp>
      <p:sp>
        <p:nvSpPr>
          <p:cNvPr id="4" name="Slide Number Placeholder 3">
            <a:extLst>
              <a:ext uri="{FF2B5EF4-FFF2-40B4-BE49-F238E27FC236}">
                <a16:creationId xmlns:a16="http://schemas.microsoft.com/office/drawing/2014/main" id="{DF19B065-27DA-4A04-406D-DFDA72B95A76}"/>
              </a:ext>
            </a:extLst>
          </p:cNvPr>
          <p:cNvSpPr>
            <a:spLocks noGrp="1"/>
          </p:cNvSpPr>
          <p:nvPr>
            <p:ph type="sldNum" sz="quarter" idx="5"/>
          </p:nvPr>
        </p:nvSpPr>
        <p:spPr/>
        <p:txBody>
          <a:bodyPr/>
          <a:lstStyle/>
          <a:p>
            <a:fld id="{B49EC010-132B-504C-8CDA-59E5CF80424D}" type="slidenum">
              <a:rPr lang="en-US" smtClean="0"/>
              <a:t>9</a:t>
            </a:fld>
            <a:endParaRPr lang="en-US"/>
          </a:p>
        </p:txBody>
      </p:sp>
    </p:spTree>
    <p:extLst>
      <p:ext uri="{BB962C8B-B14F-4D97-AF65-F5344CB8AC3E}">
        <p14:creationId xmlns:p14="http://schemas.microsoft.com/office/powerpoint/2010/main" val="2901959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www.webharvy.com</a:t>
            </a:r>
            <a:r>
              <a:rPr lang="en-US" dirty="0"/>
              <a:t>/articles/what-is-web-</a:t>
            </a:r>
            <a:r>
              <a:rPr lang="en-US" dirty="0" err="1"/>
              <a:t>scraping.html</a:t>
            </a:r>
            <a:endParaRPr lang="en-US" dirty="0"/>
          </a:p>
        </p:txBody>
      </p:sp>
      <p:sp>
        <p:nvSpPr>
          <p:cNvPr id="4" name="Slide Number Placeholder 3"/>
          <p:cNvSpPr>
            <a:spLocks noGrp="1"/>
          </p:cNvSpPr>
          <p:nvPr>
            <p:ph type="sldNum" sz="quarter" idx="5"/>
          </p:nvPr>
        </p:nvSpPr>
        <p:spPr/>
        <p:txBody>
          <a:bodyPr/>
          <a:lstStyle/>
          <a:p>
            <a:fld id="{B49EC010-132B-504C-8CDA-59E5CF80424D}" type="slidenum">
              <a:rPr lang="en-US" smtClean="0"/>
              <a:t>11</a:t>
            </a:fld>
            <a:endParaRPr lang="en-US"/>
          </a:p>
        </p:txBody>
      </p:sp>
    </p:spTree>
    <p:extLst>
      <p:ext uri="{BB962C8B-B14F-4D97-AF65-F5344CB8AC3E}">
        <p14:creationId xmlns:p14="http://schemas.microsoft.com/office/powerpoint/2010/main" val="2444356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B312E-4481-6DE4-0293-48614A760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3AFE5F-698A-36C8-C9BF-51164F532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DD1A0C-CF27-97AE-3D2C-EB419CC9793C}"/>
              </a:ext>
            </a:extLst>
          </p:cNvPr>
          <p:cNvSpPr>
            <a:spLocks noGrp="1"/>
          </p:cNvSpPr>
          <p:nvPr>
            <p:ph type="body" idx="1"/>
          </p:nvPr>
        </p:nvSpPr>
        <p:spPr/>
        <p:txBody>
          <a:bodyPr/>
          <a:lstStyle/>
          <a:p>
            <a:r>
              <a:rPr lang="en-US" dirty="0"/>
              <a:t>https://</a:t>
            </a:r>
            <a:r>
              <a:rPr lang="en-US" dirty="0" err="1"/>
              <a:t>www.webharvy.com</a:t>
            </a:r>
            <a:r>
              <a:rPr lang="en-US" dirty="0"/>
              <a:t>/articles/what-is-web-</a:t>
            </a:r>
            <a:r>
              <a:rPr lang="en-US" dirty="0" err="1"/>
              <a:t>scraping.html</a:t>
            </a:r>
            <a:endParaRPr lang="en-US" dirty="0"/>
          </a:p>
        </p:txBody>
      </p:sp>
      <p:sp>
        <p:nvSpPr>
          <p:cNvPr id="4" name="Slide Number Placeholder 3">
            <a:extLst>
              <a:ext uri="{FF2B5EF4-FFF2-40B4-BE49-F238E27FC236}">
                <a16:creationId xmlns:a16="http://schemas.microsoft.com/office/drawing/2014/main" id="{C1259EB1-3B96-30F5-195E-0F2CC021B30C}"/>
              </a:ext>
            </a:extLst>
          </p:cNvPr>
          <p:cNvSpPr>
            <a:spLocks noGrp="1"/>
          </p:cNvSpPr>
          <p:nvPr>
            <p:ph type="sldNum" sz="quarter" idx="5"/>
          </p:nvPr>
        </p:nvSpPr>
        <p:spPr/>
        <p:txBody>
          <a:bodyPr/>
          <a:lstStyle/>
          <a:p>
            <a:fld id="{B49EC010-132B-504C-8CDA-59E5CF80424D}" type="slidenum">
              <a:rPr lang="en-US" smtClean="0"/>
              <a:t>12</a:t>
            </a:fld>
            <a:endParaRPr lang="en-US"/>
          </a:p>
        </p:txBody>
      </p:sp>
    </p:spTree>
    <p:extLst>
      <p:ext uri="{BB962C8B-B14F-4D97-AF65-F5344CB8AC3E}">
        <p14:creationId xmlns:p14="http://schemas.microsoft.com/office/powerpoint/2010/main" val="221746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install chrome ahead of time and be using the same browser as well</a:t>
            </a:r>
          </a:p>
        </p:txBody>
      </p:sp>
      <p:sp>
        <p:nvSpPr>
          <p:cNvPr id="4" name="Slide Number Placeholder 3"/>
          <p:cNvSpPr>
            <a:spLocks noGrp="1"/>
          </p:cNvSpPr>
          <p:nvPr>
            <p:ph type="sldNum" sz="quarter" idx="5"/>
          </p:nvPr>
        </p:nvSpPr>
        <p:spPr/>
        <p:txBody>
          <a:bodyPr/>
          <a:lstStyle/>
          <a:p>
            <a:fld id="{B49EC010-132B-504C-8CDA-59E5CF80424D}" type="slidenum">
              <a:rPr lang="en-US" smtClean="0"/>
              <a:t>14</a:t>
            </a:fld>
            <a:endParaRPr lang="en-US"/>
          </a:p>
        </p:txBody>
      </p:sp>
    </p:spTree>
    <p:extLst>
      <p:ext uri="{BB962C8B-B14F-4D97-AF65-F5344CB8AC3E}">
        <p14:creationId xmlns:p14="http://schemas.microsoft.com/office/powerpoint/2010/main" val="1078565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2BF23-B19F-7B15-9358-B88443F678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DDA9A3-C8EF-6E7F-4F95-69B42F2B34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B40F28-2A60-1FD7-CDBF-E97D9EA94831}"/>
              </a:ext>
            </a:extLst>
          </p:cNvPr>
          <p:cNvSpPr>
            <a:spLocks noGrp="1"/>
          </p:cNvSpPr>
          <p:nvPr>
            <p:ph type="dt" sz="half" idx="10"/>
          </p:nvPr>
        </p:nvSpPr>
        <p:spPr/>
        <p:txBody>
          <a:bodyPr/>
          <a:lstStyle/>
          <a:p>
            <a:fld id="{C10BE67A-F089-334D-87AB-102B20234B04}" type="datetimeFigureOut">
              <a:rPr lang="en-US" smtClean="0"/>
              <a:t>9/30/25</a:t>
            </a:fld>
            <a:endParaRPr lang="en-US"/>
          </a:p>
        </p:txBody>
      </p:sp>
      <p:sp>
        <p:nvSpPr>
          <p:cNvPr id="5" name="Footer Placeholder 4">
            <a:extLst>
              <a:ext uri="{FF2B5EF4-FFF2-40B4-BE49-F238E27FC236}">
                <a16:creationId xmlns:a16="http://schemas.microsoft.com/office/drawing/2014/main" id="{FEB26440-1F2E-DB4F-B28B-374BB0D4BF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79D60-5592-CEC4-D26C-F35EBF96F28D}"/>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49918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0F76-D14E-07A3-915E-B904DE9E86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F47AF5-19AD-44B1-F14B-B15E3019AE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CD445-70ED-7ED7-FD19-C6C5E9E5A05E}"/>
              </a:ext>
            </a:extLst>
          </p:cNvPr>
          <p:cNvSpPr>
            <a:spLocks noGrp="1"/>
          </p:cNvSpPr>
          <p:nvPr>
            <p:ph type="dt" sz="half" idx="10"/>
          </p:nvPr>
        </p:nvSpPr>
        <p:spPr/>
        <p:txBody>
          <a:bodyPr/>
          <a:lstStyle/>
          <a:p>
            <a:fld id="{C10BE67A-F089-334D-87AB-102B20234B04}" type="datetimeFigureOut">
              <a:rPr lang="en-US" smtClean="0"/>
              <a:t>9/30/25</a:t>
            </a:fld>
            <a:endParaRPr lang="en-US"/>
          </a:p>
        </p:txBody>
      </p:sp>
      <p:sp>
        <p:nvSpPr>
          <p:cNvPr id="5" name="Footer Placeholder 4">
            <a:extLst>
              <a:ext uri="{FF2B5EF4-FFF2-40B4-BE49-F238E27FC236}">
                <a16:creationId xmlns:a16="http://schemas.microsoft.com/office/drawing/2014/main" id="{87E3C1C3-2889-08D9-19F4-5F9C2AA81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493FD-4A5D-5ABB-936E-F240AB381093}"/>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348568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0743DF-24D6-632A-52E2-A071061EC3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D456AD-F1ED-1383-DB39-33D4046EAB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47D87C-A4F7-B262-923E-90EDD9340F84}"/>
              </a:ext>
            </a:extLst>
          </p:cNvPr>
          <p:cNvSpPr>
            <a:spLocks noGrp="1"/>
          </p:cNvSpPr>
          <p:nvPr>
            <p:ph type="dt" sz="half" idx="10"/>
          </p:nvPr>
        </p:nvSpPr>
        <p:spPr/>
        <p:txBody>
          <a:bodyPr/>
          <a:lstStyle/>
          <a:p>
            <a:fld id="{C10BE67A-F089-334D-87AB-102B20234B04}" type="datetimeFigureOut">
              <a:rPr lang="en-US" smtClean="0"/>
              <a:t>9/30/25</a:t>
            </a:fld>
            <a:endParaRPr lang="en-US"/>
          </a:p>
        </p:txBody>
      </p:sp>
      <p:sp>
        <p:nvSpPr>
          <p:cNvPr id="5" name="Footer Placeholder 4">
            <a:extLst>
              <a:ext uri="{FF2B5EF4-FFF2-40B4-BE49-F238E27FC236}">
                <a16:creationId xmlns:a16="http://schemas.microsoft.com/office/drawing/2014/main" id="{DCD37D4C-C9BD-9B71-A911-94EEC40D4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45930-44B6-7628-9CF0-6C3ED123ED4E}"/>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732650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6826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78AF-09B2-B823-7AE5-DF0784BBF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5909B4-0D93-436A-D02C-3B4E0ADCA5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B9A9AF-5CD2-6761-7772-2F0A8CC13948}"/>
              </a:ext>
            </a:extLst>
          </p:cNvPr>
          <p:cNvSpPr>
            <a:spLocks noGrp="1"/>
          </p:cNvSpPr>
          <p:nvPr>
            <p:ph type="dt" sz="half" idx="10"/>
          </p:nvPr>
        </p:nvSpPr>
        <p:spPr/>
        <p:txBody>
          <a:bodyPr/>
          <a:lstStyle/>
          <a:p>
            <a:fld id="{C10BE67A-F089-334D-87AB-102B20234B04}" type="datetimeFigureOut">
              <a:rPr lang="en-US" smtClean="0"/>
              <a:t>9/30/25</a:t>
            </a:fld>
            <a:endParaRPr lang="en-US"/>
          </a:p>
        </p:txBody>
      </p:sp>
      <p:sp>
        <p:nvSpPr>
          <p:cNvPr id="5" name="Footer Placeholder 4">
            <a:extLst>
              <a:ext uri="{FF2B5EF4-FFF2-40B4-BE49-F238E27FC236}">
                <a16:creationId xmlns:a16="http://schemas.microsoft.com/office/drawing/2014/main" id="{0C7E34B2-6EF2-ECCC-C370-25C292F5CE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6EF96-A607-AFED-C368-C20BBE5866F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405851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80C3-6F48-891C-3187-E0E336616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E06BB9-DE66-A273-F4EC-7315B8DAE69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29D772-159E-D505-F971-AD148B5C297F}"/>
              </a:ext>
            </a:extLst>
          </p:cNvPr>
          <p:cNvSpPr>
            <a:spLocks noGrp="1"/>
          </p:cNvSpPr>
          <p:nvPr>
            <p:ph type="dt" sz="half" idx="10"/>
          </p:nvPr>
        </p:nvSpPr>
        <p:spPr/>
        <p:txBody>
          <a:bodyPr/>
          <a:lstStyle/>
          <a:p>
            <a:fld id="{C10BE67A-F089-334D-87AB-102B20234B04}" type="datetimeFigureOut">
              <a:rPr lang="en-US" smtClean="0"/>
              <a:t>9/30/25</a:t>
            </a:fld>
            <a:endParaRPr lang="en-US"/>
          </a:p>
        </p:txBody>
      </p:sp>
      <p:sp>
        <p:nvSpPr>
          <p:cNvPr id="5" name="Footer Placeholder 4">
            <a:extLst>
              <a:ext uri="{FF2B5EF4-FFF2-40B4-BE49-F238E27FC236}">
                <a16:creationId xmlns:a16="http://schemas.microsoft.com/office/drawing/2014/main" id="{A15BF2A0-E0F5-AA99-71B3-FFBF209D9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49D71-DB89-CC2A-296D-82844E1C8EAA}"/>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214647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F3F06-453D-EB39-8004-44AA505C87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F2EA9A-8C03-5237-540B-425053D850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C7D3B6-812A-E9DB-8568-530FA39339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1A9F2-A416-1E71-1362-67AD7F7C6CF9}"/>
              </a:ext>
            </a:extLst>
          </p:cNvPr>
          <p:cNvSpPr>
            <a:spLocks noGrp="1"/>
          </p:cNvSpPr>
          <p:nvPr>
            <p:ph type="dt" sz="half" idx="10"/>
          </p:nvPr>
        </p:nvSpPr>
        <p:spPr/>
        <p:txBody>
          <a:bodyPr/>
          <a:lstStyle/>
          <a:p>
            <a:fld id="{C10BE67A-F089-334D-87AB-102B20234B04}" type="datetimeFigureOut">
              <a:rPr lang="en-US" smtClean="0"/>
              <a:t>9/30/25</a:t>
            </a:fld>
            <a:endParaRPr lang="en-US"/>
          </a:p>
        </p:txBody>
      </p:sp>
      <p:sp>
        <p:nvSpPr>
          <p:cNvPr id="6" name="Footer Placeholder 5">
            <a:extLst>
              <a:ext uri="{FF2B5EF4-FFF2-40B4-BE49-F238E27FC236}">
                <a16:creationId xmlns:a16="http://schemas.microsoft.com/office/drawing/2014/main" id="{B8E7C9AF-A7AB-DF04-6CF5-1BB6338E3C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4B390A-E884-EF13-F20B-951D7DEF9D73}"/>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64613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98400-103E-D076-895B-8393BC917A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8FDA3F-FB84-DC27-5623-7A2907E05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8DEB06-A768-EE23-741C-760A0C7544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13702D-C32E-A326-FA4C-C75CD96331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1F0C-715C-2A4D-7059-EF60CE94C0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B86999-FA31-EABA-EE8E-5787D4E7C716}"/>
              </a:ext>
            </a:extLst>
          </p:cNvPr>
          <p:cNvSpPr>
            <a:spLocks noGrp="1"/>
          </p:cNvSpPr>
          <p:nvPr>
            <p:ph type="dt" sz="half" idx="10"/>
          </p:nvPr>
        </p:nvSpPr>
        <p:spPr/>
        <p:txBody>
          <a:bodyPr/>
          <a:lstStyle/>
          <a:p>
            <a:fld id="{C10BE67A-F089-334D-87AB-102B20234B04}" type="datetimeFigureOut">
              <a:rPr lang="en-US" smtClean="0"/>
              <a:t>9/30/25</a:t>
            </a:fld>
            <a:endParaRPr lang="en-US"/>
          </a:p>
        </p:txBody>
      </p:sp>
      <p:sp>
        <p:nvSpPr>
          <p:cNvPr id="8" name="Footer Placeholder 7">
            <a:extLst>
              <a:ext uri="{FF2B5EF4-FFF2-40B4-BE49-F238E27FC236}">
                <a16:creationId xmlns:a16="http://schemas.microsoft.com/office/drawing/2014/main" id="{D2F0E3E8-3E54-8243-E5C5-235EBB0585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3E747E-FB2A-ADFF-380D-2EA4A6744376}"/>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26725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71DA-1AC9-0551-3AC3-4FF681CCFB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9E5C8F-195B-B224-75DD-8E820430BF65}"/>
              </a:ext>
            </a:extLst>
          </p:cNvPr>
          <p:cNvSpPr>
            <a:spLocks noGrp="1"/>
          </p:cNvSpPr>
          <p:nvPr>
            <p:ph type="dt" sz="half" idx="10"/>
          </p:nvPr>
        </p:nvSpPr>
        <p:spPr/>
        <p:txBody>
          <a:bodyPr/>
          <a:lstStyle/>
          <a:p>
            <a:fld id="{C10BE67A-F089-334D-87AB-102B20234B04}" type="datetimeFigureOut">
              <a:rPr lang="en-US" smtClean="0"/>
              <a:t>9/30/25</a:t>
            </a:fld>
            <a:endParaRPr lang="en-US"/>
          </a:p>
        </p:txBody>
      </p:sp>
      <p:sp>
        <p:nvSpPr>
          <p:cNvPr id="4" name="Footer Placeholder 3">
            <a:extLst>
              <a:ext uri="{FF2B5EF4-FFF2-40B4-BE49-F238E27FC236}">
                <a16:creationId xmlns:a16="http://schemas.microsoft.com/office/drawing/2014/main" id="{F588378E-543E-5259-B444-D228615D0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00D4B3-9673-1351-FADC-D3CAEA50F2A8}"/>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935101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B7D33D-8EAF-FED3-3376-7CDF5C5DC393}"/>
              </a:ext>
            </a:extLst>
          </p:cNvPr>
          <p:cNvSpPr>
            <a:spLocks noGrp="1"/>
          </p:cNvSpPr>
          <p:nvPr>
            <p:ph type="dt" sz="half" idx="10"/>
          </p:nvPr>
        </p:nvSpPr>
        <p:spPr/>
        <p:txBody>
          <a:bodyPr/>
          <a:lstStyle/>
          <a:p>
            <a:fld id="{C10BE67A-F089-334D-87AB-102B20234B04}" type="datetimeFigureOut">
              <a:rPr lang="en-US" smtClean="0"/>
              <a:t>9/30/25</a:t>
            </a:fld>
            <a:endParaRPr lang="en-US"/>
          </a:p>
        </p:txBody>
      </p:sp>
      <p:sp>
        <p:nvSpPr>
          <p:cNvPr id="3" name="Footer Placeholder 2">
            <a:extLst>
              <a:ext uri="{FF2B5EF4-FFF2-40B4-BE49-F238E27FC236}">
                <a16:creationId xmlns:a16="http://schemas.microsoft.com/office/drawing/2014/main" id="{D1F43076-54E2-0073-73C1-9281D436A3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13098D-AA8D-D938-B7B1-B25E5C6DA57A}"/>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2071204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32E2E-E778-D021-734D-7A05DA287E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2E0936-990E-A0D4-8028-4B1B7FE79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35EFBA-D41A-1484-53F1-5573520800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A7585-4A63-A488-0F43-04E0F7811306}"/>
              </a:ext>
            </a:extLst>
          </p:cNvPr>
          <p:cNvSpPr>
            <a:spLocks noGrp="1"/>
          </p:cNvSpPr>
          <p:nvPr>
            <p:ph type="dt" sz="half" idx="10"/>
          </p:nvPr>
        </p:nvSpPr>
        <p:spPr/>
        <p:txBody>
          <a:bodyPr/>
          <a:lstStyle/>
          <a:p>
            <a:fld id="{C10BE67A-F089-334D-87AB-102B20234B04}" type="datetimeFigureOut">
              <a:rPr lang="en-US" smtClean="0"/>
              <a:t>9/30/25</a:t>
            </a:fld>
            <a:endParaRPr lang="en-US"/>
          </a:p>
        </p:txBody>
      </p:sp>
      <p:sp>
        <p:nvSpPr>
          <p:cNvPr id="6" name="Footer Placeholder 5">
            <a:extLst>
              <a:ext uri="{FF2B5EF4-FFF2-40B4-BE49-F238E27FC236}">
                <a16:creationId xmlns:a16="http://schemas.microsoft.com/office/drawing/2014/main" id="{2E53F648-7286-1526-5395-FEB701751E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A7FF71-D68E-D597-BCF6-0C2A1EC13E8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615749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924CF-33D7-38B3-AD44-C2B5963681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DFDDBC-D09D-965D-5CFE-EBCCD13C16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F2EE60-5CBE-C881-5381-D0BAFAC14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EFF6D6-E7D8-897A-722E-64D76AF0F987}"/>
              </a:ext>
            </a:extLst>
          </p:cNvPr>
          <p:cNvSpPr>
            <a:spLocks noGrp="1"/>
          </p:cNvSpPr>
          <p:nvPr>
            <p:ph type="dt" sz="half" idx="10"/>
          </p:nvPr>
        </p:nvSpPr>
        <p:spPr/>
        <p:txBody>
          <a:bodyPr/>
          <a:lstStyle/>
          <a:p>
            <a:fld id="{C10BE67A-F089-334D-87AB-102B20234B04}" type="datetimeFigureOut">
              <a:rPr lang="en-US" smtClean="0"/>
              <a:t>9/30/25</a:t>
            </a:fld>
            <a:endParaRPr lang="en-US"/>
          </a:p>
        </p:txBody>
      </p:sp>
      <p:sp>
        <p:nvSpPr>
          <p:cNvPr id="6" name="Footer Placeholder 5">
            <a:extLst>
              <a:ext uri="{FF2B5EF4-FFF2-40B4-BE49-F238E27FC236}">
                <a16:creationId xmlns:a16="http://schemas.microsoft.com/office/drawing/2014/main" id="{AE12548C-E2C3-058A-33E9-68870AE9A7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0E0676-575F-CC68-B80B-BC78AF14813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87964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23A94B-A59D-DFE1-F483-602A73507F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98F3E6-3411-11BC-28F6-F269040B79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30802-E0DA-A2F5-1149-DDAD0A6192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0BE67A-F089-334D-87AB-102B20234B04}" type="datetimeFigureOut">
              <a:rPr lang="en-US" smtClean="0"/>
              <a:t>9/30/25</a:t>
            </a:fld>
            <a:endParaRPr lang="en-US"/>
          </a:p>
        </p:txBody>
      </p:sp>
      <p:sp>
        <p:nvSpPr>
          <p:cNvPr id="5" name="Footer Placeholder 4">
            <a:extLst>
              <a:ext uri="{FF2B5EF4-FFF2-40B4-BE49-F238E27FC236}">
                <a16:creationId xmlns:a16="http://schemas.microsoft.com/office/drawing/2014/main" id="{D193C53B-6991-5029-1F15-BF4C4B154D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3095E28-47D0-DF5C-B4FA-DDFAE3407C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3AC2888-B738-4940-A744-BC2B207A8C3A}" type="slidenum">
              <a:rPr lang="en-US" smtClean="0"/>
              <a:t>‹#›</a:t>
            </a:fld>
            <a:endParaRPr lang="en-US"/>
          </a:p>
        </p:txBody>
      </p:sp>
    </p:spTree>
    <p:extLst>
      <p:ext uri="{BB962C8B-B14F-4D97-AF65-F5344CB8AC3E}">
        <p14:creationId xmlns:p14="http://schemas.microsoft.com/office/powerpoint/2010/main" val="2489396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urveys.webscraper.io/"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cholarslab.lib.virginia.edu/blo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hyperlink" Target="https://www.youtube.com/watch?v=x8bZmUrJBl0"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quotes.toscrape.com/" TargetMode="External"/><Relationship Id="rId2" Type="http://schemas.openxmlformats.org/officeDocument/2006/relationships/hyperlink" Target="https://books.toscrape.com/" TargetMode="External"/><Relationship Id="rId1" Type="http://schemas.openxmlformats.org/officeDocument/2006/relationships/slideLayout" Target="../slideLayouts/slideLayout2.xml"/><Relationship Id="rId4" Type="http://schemas.openxmlformats.org/officeDocument/2006/relationships/hyperlink" Target="https://webscraper.io/test-site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scrapethissite.com/pages/simpl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8F88-CC00-A8C6-22A0-D32814755A60}"/>
              </a:ext>
            </a:extLst>
          </p:cNvPr>
          <p:cNvSpPr>
            <a:spLocks noGrp="1"/>
          </p:cNvSpPr>
          <p:nvPr>
            <p:ph type="ctrTitle"/>
          </p:nvPr>
        </p:nvSpPr>
        <p:spPr>
          <a:xfrm>
            <a:off x="1524000" y="2540917"/>
            <a:ext cx="9144000" cy="1776166"/>
          </a:xfrm>
        </p:spPr>
        <p:txBody>
          <a:bodyPr>
            <a:normAutofit/>
          </a:bodyPr>
          <a:lstStyle/>
          <a:p>
            <a:r>
              <a:rPr lang="en-US" dirty="0"/>
              <a:t>Collection</a:t>
            </a:r>
            <a:br>
              <a:rPr lang="en-US" dirty="0"/>
            </a:br>
            <a:r>
              <a:rPr lang="en-US" dirty="0"/>
              <a:t>Week 4</a:t>
            </a:r>
          </a:p>
        </p:txBody>
      </p:sp>
    </p:spTree>
    <p:extLst>
      <p:ext uri="{BB962C8B-B14F-4D97-AF65-F5344CB8AC3E}">
        <p14:creationId xmlns:p14="http://schemas.microsoft.com/office/powerpoint/2010/main" val="3988986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B068C-657D-1F00-4458-A74FE9E65D6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API (Application Programming Interface)</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AI-generated content may be incorrect.">
            <a:extLst>
              <a:ext uri="{FF2B5EF4-FFF2-40B4-BE49-F238E27FC236}">
                <a16:creationId xmlns:a16="http://schemas.microsoft.com/office/drawing/2014/main" id="{815E43B6-CB6C-1BBA-F3DE-DCE9032E5EE7}"/>
              </a:ext>
            </a:extLst>
          </p:cNvPr>
          <p:cNvPicPr>
            <a:picLocks noChangeAspect="1"/>
          </p:cNvPicPr>
          <p:nvPr/>
        </p:nvPicPr>
        <p:blipFill>
          <a:blip r:embed="rId2"/>
          <a:stretch>
            <a:fillRect/>
          </a:stretch>
        </p:blipFill>
        <p:spPr>
          <a:xfrm>
            <a:off x="4654296" y="1160716"/>
            <a:ext cx="7214616" cy="4509135"/>
          </a:xfrm>
          <a:prstGeom prst="rect">
            <a:avLst/>
          </a:prstGeom>
        </p:spPr>
      </p:pic>
    </p:spTree>
    <p:extLst>
      <p:ext uri="{BB962C8B-B14F-4D97-AF65-F5344CB8AC3E}">
        <p14:creationId xmlns:p14="http://schemas.microsoft.com/office/powerpoint/2010/main" val="2289094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4252D0-6496-CE95-0B6E-99A0F9FB7F60}"/>
            </a:ext>
          </a:extLst>
        </p:cNvPr>
        <p:cNvGrpSpPr/>
        <p:nvPr/>
      </p:nvGrpSpPr>
      <p:grpSpPr>
        <a:xfrm>
          <a:off x="0" y="0"/>
          <a:ext cx="0" cy="0"/>
          <a:chOff x="0" y="0"/>
          <a:chExt cx="0" cy="0"/>
        </a:xfrm>
      </p:grpSpPr>
      <p:sp useBgFill="1">
        <p:nvSpPr>
          <p:cNvPr id="2064" name="Rectangle 2063">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F1F21-BB8B-7E93-9FED-49237F5CED52}"/>
              </a:ext>
            </a:extLst>
          </p:cNvPr>
          <p:cNvSpPr>
            <a:spLocks noGrp="1"/>
          </p:cNvSpPr>
          <p:nvPr>
            <p:ph type="title"/>
          </p:nvPr>
        </p:nvSpPr>
        <p:spPr>
          <a:xfrm>
            <a:off x="1008184" y="174032"/>
            <a:ext cx="10175631" cy="1111843"/>
          </a:xfrm>
        </p:spPr>
        <p:txBody>
          <a:bodyPr anchor="ctr">
            <a:normAutofit/>
          </a:bodyPr>
          <a:lstStyle/>
          <a:p>
            <a:pPr algn="ctr"/>
            <a:r>
              <a:rPr lang="en-US" sz="4000"/>
              <a:t>How to Gather – Web Scraping</a:t>
            </a:r>
          </a:p>
        </p:txBody>
      </p:sp>
      <p:pic>
        <p:nvPicPr>
          <p:cNvPr id="2050" name="Picture 2">
            <a:extLst>
              <a:ext uri="{FF2B5EF4-FFF2-40B4-BE49-F238E27FC236}">
                <a16:creationId xmlns:a16="http://schemas.microsoft.com/office/drawing/2014/main" id="{3FCACF7B-CA60-27FF-F2CB-8A979B8D29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80769" y="2122241"/>
            <a:ext cx="7427413" cy="389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525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A675E6-21DE-E247-8F1A-F909077DA29A}"/>
            </a:ext>
          </a:extLst>
        </p:cNvPr>
        <p:cNvGrpSpPr/>
        <p:nvPr/>
      </p:nvGrpSpPr>
      <p:grpSpPr>
        <a:xfrm>
          <a:off x="0" y="0"/>
          <a:ext cx="0" cy="0"/>
          <a:chOff x="0" y="0"/>
          <a:chExt cx="0" cy="0"/>
        </a:xfrm>
      </p:grpSpPr>
      <p:sp useBgFill="1">
        <p:nvSpPr>
          <p:cNvPr id="2069" name="Rectangle 2068">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02F8C0-AB47-9E07-6048-1804F2BAEC60}"/>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a:solidFill>
                  <a:schemeClr val="tx1"/>
                </a:solidFill>
                <a:latin typeface="+mj-lt"/>
                <a:ea typeface="+mj-ea"/>
                <a:cs typeface="+mj-cs"/>
              </a:rPr>
              <a:t>How to Gather – Web Scraping</a:t>
            </a:r>
          </a:p>
        </p:txBody>
      </p:sp>
      <p:pic>
        <p:nvPicPr>
          <p:cNvPr id="4" name="Picture 3" descr="A screenshot of a computer&#10;&#10;Description automatically generated">
            <a:extLst>
              <a:ext uri="{FF2B5EF4-FFF2-40B4-BE49-F238E27FC236}">
                <a16:creationId xmlns:a16="http://schemas.microsoft.com/office/drawing/2014/main" id="{E4703782-CD60-E625-2081-405E1138059B}"/>
              </a:ext>
            </a:extLst>
          </p:cNvPr>
          <p:cNvPicPr>
            <a:picLocks noChangeAspect="1"/>
          </p:cNvPicPr>
          <p:nvPr/>
        </p:nvPicPr>
        <p:blipFill>
          <a:blip r:embed="rId3"/>
          <a:stretch>
            <a:fillRect/>
          </a:stretch>
        </p:blipFill>
        <p:spPr>
          <a:xfrm>
            <a:off x="181234" y="2513331"/>
            <a:ext cx="5828261" cy="364266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9B050A9-477F-0F4C-72D9-63C1F48D7CD5}"/>
              </a:ext>
            </a:extLst>
          </p:cNvPr>
          <p:cNvPicPr>
            <a:picLocks noChangeAspect="1"/>
          </p:cNvPicPr>
          <p:nvPr/>
        </p:nvPicPr>
        <p:blipFill>
          <a:blip r:embed="rId4"/>
          <a:stretch>
            <a:fillRect/>
          </a:stretch>
        </p:blipFill>
        <p:spPr>
          <a:xfrm>
            <a:off x="6182505" y="2513331"/>
            <a:ext cx="5828261" cy="3642663"/>
          </a:xfrm>
          <a:prstGeom prst="rect">
            <a:avLst/>
          </a:prstGeom>
        </p:spPr>
      </p:pic>
      <p:cxnSp>
        <p:nvCxnSpPr>
          <p:cNvPr id="8" name="Straight Arrow Connector 7">
            <a:extLst>
              <a:ext uri="{FF2B5EF4-FFF2-40B4-BE49-F238E27FC236}">
                <a16:creationId xmlns:a16="http://schemas.microsoft.com/office/drawing/2014/main" id="{2CFB14B8-D593-359A-2B1E-230DBE1B8D1F}"/>
              </a:ext>
            </a:extLst>
          </p:cNvPr>
          <p:cNvCxnSpPr>
            <a:cxnSpLocks/>
          </p:cNvCxnSpPr>
          <p:nvPr/>
        </p:nvCxnSpPr>
        <p:spPr>
          <a:xfrm>
            <a:off x="3870728" y="4572000"/>
            <a:ext cx="4277533" cy="0"/>
          </a:xfrm>
          <a:prstGeom prst="straightConnector1">
            <a:avLst/>
          </a:prstGeom>
          <a:ln w="1397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7089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75F3C-679B-116E-0891-A55B08C02185}"/>
              </a:ext>
            </a:extLst>
          </p:cNvPr>
          <p:cNvSpPr>
            <a:spLocks noGrp="1"/>
          </p:cNvSpPr>
          <p:nvPr>
            <p:ph type="title"/>
          </p:nvPr>
        </p:nvSpPr>
        <p:spPr/>
        <p:txBody>
          <a:bodyPr/>
          <a:lstStyle/>
          <a:p>
            <a:r>
              <a:rPr lang="en-US" dirty="0"/>
              <a:t>How to Scrape - </a:t>
            </a:r>
            <a:r>
              <a:rPr lang="en-US" dirty="0" err="1"/>
              <a:t>webscraper.io</a:t>
            </a:r>
            <a:endParaRPr lang="en-US" dirty="0"/>
          </a:p>
        </p:txBody>
      </p:sp>
      <p:sp>
        <p:nvSpPr>
          <p:cNvPr id="3" name="Content Placeholder 2">
            <a:extLst>
              <a:ext uri="{FF2B5EF4-FFF2-40B4-BE49-F238E27FC236}">
                <a16:creationId xmlns:a16="http://schemas.microsoft.com/office/drawing/2014/main" id="{EE2D4FF1-670F-40F4-52BA-4E391712C6E2}"/>
              </a:ext>
            </a:extLst>
          </p:cNvPr>
          <p:cNvSpPr>
            <a:spLocks noGrp="1"/>
          </p:cNvSpPr>
          <p:nvPr>
            <p:ph idx="1"/>
          </p:nvPr>
        </p:nvSpPr>
        <p:spPr/>
        <p:txBody>
          <a:bodyPr>
            <a:normAutofit/>
          </a:bodyPr>
          <a:lstStyle/>
          <a:p>
            <a:r>
              <a:rPr lang="en-US" dirty="0"/>
              <a:t>Options!</a:t>
            </a:r>
          </a:p>
          <a:p>
            <a:pPr lvl="1"/>
            <a:r>
              <a:rPr lang="en-US" dirty="0"/>
              <a:t>Free tools</a:t>
            </a:r>
          </a:p>
          <a:p>
            <a:pPr lvl="2"/>
            <a:r>
              <a:rPr lang="en-US" dirty="0"/>
              <a:t>Speed, scale limitations</a:t>
            </a:r>
          </a:p>
          <a:p>
            <a:pPr lvl="1"/>
            <a:r>
              <a:rPr lang="en-US" dirty="0"/>
              <a:t>Paid Tools</a:t>
            </a:r>
          </a:p>
          <a:p>
            <a:pPr lvl="2"/>
            <a:r>
              <a:rPr lang="en-US" dirty="0"/>
              <a:t>Cost money</a:t>
            </a:r>
          </a:p>
          <a:p>
            <a:pPr lvl="2"/>
            <a:r>
              <a:rPr lang="en-US" dirty="0"/>
              <a:t>Often a lot quicker and more powerful</a:t>
            </a:r>
          </a:p>
          <a:p>
            <a:pPr lvl="1"/>
            <a:r>
              <a:rPr lang="en-US" dirty="0"/>
              <a:t>Custom-built scrapers</a:t>
            </a:r>
          </a:p>
          <a:p>
            <a:pPr lvl="2"/>
            <a:r>
              <a:rPr lang="en-US" dirty="0"/>
              <a:t>Can do just about whatever you want – takes programming exp. </a:t>
            </a:r>
          </a:p>
          <a:p>
            <a:r>
              <a:rPr lang="en-US" dirty="0"/>
              <a:t>We’re going to use </a:t>
            </a:r>
            <a:r>
              <a:rPr lang="en-US" dirty="0" err="1"/>
              <a:t>webscraper.io</a:t>
            </a:r>
            <a:endParaRPr lang="en-US" dirty="0"/>
          </a:p>
          <a:p>
            <a:pPr lvl="1"/>
            <a:r>
              <a:rPr lang="en-US" dirty="0"/>
              <a:t>Freemium</a:t>
            </a:r>
          </a:p>
          <a:p>
            <a:pPr lvl="1"/>
            <a:r>
              <a:rPr lang="en-US" dirty="0"/>
              <a:t>Give you a taste of what and how it works</a:t>
            </a:r>
          </a:p>
          <a:p>
            <a:endParaRPr lang="en-US" dirty="0"/>
          </a:p>
        </p:txBody>
      </p:sp>
    </p:spTree>
    <p:extLst>
      <p:ext uri="{BB962C8B-B14F-4D97-AF65-F5344CB8AC3E}">
        <p14:creationId xmlns:p14="http://schemas.microsoft.com/office/powerpoint/2010/main" val="3004841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B04302-1A5D-7118-2F82-E79FC958793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Has everyone installed?</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web scraper&#10;&#10;Description automatically generated">
            <a:extLst>
              <a:ext uri="{FF2B5EF4-FFF2-40B4-BE49-F238E27FC236}">
                <a16:creationId xmlns:a16="http://schemas.microsoft.com/office/drawing/2014/main" id="{BFC29608-1621-6095-5F18-9CDFB333EA7E}"/>
              </a:ext>
            </a:extLst>
          </p:cNvPr>
          <p:cNvPicPr>
            <a:picLocks noChangeAspect="1"/>
          </p:cNvPicPr>
          <p:nvPr/>
        </p:nvPicPr>
        <p:blipFill>
          <a:blip r:embed="rId3"/>
          <a:stretch>
            <a:fillRect/>
          </a:stretch>
        </p:blipFill>
        <p:spPr>
          <a:xfrm>
            <a:off x="4654296" y="1160716"/>
            <a:ext cx="7214616" cy="4509135"/>
          </a:xfrm>
          <a:prstGeom prst="rect">
            <a:avLst/>
          </a:prstGeom>
        </p:spPr>
      </p:pic>
    </p:spTree>
    <p:extLst>
      <p:ext uri="{BB962C8B-B14F-4D97-AF65-F5344CB8AC3E}">
        <p14:creationId xmlns:p14="http://schemas.microsoft.com/office/powerpoint/2010/main" val="1888966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D76239-F9DE-E850-35B3-E2997C656D53}"/>
              </a:ext>
            </a:extLst>
          </p:cNvPr>
          <p:cNvSpPr>
            <a:spLocks noGrp="1"/>
          </p:cNvSpPr>
          <p:nvPr>
            <p:ph type="title"/>
          </p:nvPr>
        </p:nvSpPr>
        <p:spPr>
          <a:xfrm>
            <a:off x="838200" y="365125"/>
            <a:ext cx="10515600" cy="1306443"/>
          </a:xfrm>
        </p:spPr>
        <p:txBody>
          <a:bodyPr>
            <a:normAutofit/>
          </a:bodyPr>
          <a:lstStyle/>
          <a:p>
            <a:r>
              <a:rPr lang="en-US" sz="4000"/>
              <a:t>Installation Steps</a:t>
            </a:r>
          </a:p>
        </p:txBody>
      </p:sp>
      <p:sp>
        <p:nvSpPr>
          <p:cNvPr id="3" name="Content Placeholder 2">
            <a:extLst>
              <a:ext uri="{FF2B5EF4-FFF2-40B4-BE49-F238E27FC236}">
                <a16:creationId xmlns:a16="http://schemas.microsoft.com/office/drawing/2014/main" id="{9F04BBDB-A798-1501-E334-935B6705B0BE}"/>
              </a:ext>
            </a:extLst>
          </p:cNvPr>
          <p:cNvSpPr>
            <a:spLocks noGrp="1"/>
          </p:cNvSpPr>
          <p:nvPr>
            <p:ph idx="1"/>
          </p:nvPr>
        </p:nvSpPr>
        <p:spPr>
          <a:xfrm>
            <a:off x="838200" y="1825625"/>
            <a:ext cx="4152774" cy="4303464"/>
          </a:xfrm>
        </p:spPr>
        <p:txBody>
          <a:bodyPr>
            <a:normAutofit/>
          </a:bodyPr>
          <a:lstStyle/>
          <a:p>
            <a:r>
              <a:rPr lang="en-US" sz="2000" dirty="0"/>
              <a:t>Install Chrome</a:t>
            </a:r>
          </a:p>
          <a:p>
            <a:r>
              <a:rPr lang="en-US" sz="2000" dirty="0"/>
              <a:t>In chrome go to </a:t>
            </a:r>
            <a:r>
              <a:rPr lang="en-US" sz="2000" dirty="0">
                <a:hlinkClick r:id="rId3"/>
              </a:rPr>
              <a:t>https://surveys.webscraper.io/</a:t>
            </a:r>
            <a:endParaRPr lang="en-US" sz="2000" dirty="0"/>
          </a:p>
          <a:p>
            <a:r>
              <a:rPr lang="en-US" sz="2000" dirty="0"/>
              <a:t>Click “install” then “add to chrome” in the new tab. Then “add extension”</a:t>
            </a:r>
          </a:p>
          <a:p>
            <a:r>
              <a:rPr lang="en-US" sz="2000" dirty="0"/>
              <a:t>Will either appear in your extensions bar by default or you might have to click on the “extensions” button and pin it</a:t>
            </a:r>
          </a:p>
          <a:p>
            <a:r>
              <a:rPr lang="en-US" sz="2000" dirty="0"/>
              <a:t>You know you’re good when you see this -&gt; </a:t>
            </a:r>
          </a:p>
        </p:txBody>
      </p:sp>
      <p:pic>
        <p:nvPicPr>
          <p:cNvPr id="5" name="Picture 4" descr="A screenshot of a computer&#10;&#10;Description automatically generated">
            <a:extLst>
              <a:ext uri="{FF2B5EF4-FFF2-40B4-BE49-F238E27FC236}">
                <a16:creationId xmlns:a16="http://schemas.microsoft.com/office/drawing/2014/main" id="{01740F51-B5C1-7A5D-F499-D7FE4AA0F64E}"/>
              </a:ext>
            </a:extLst>
          </p:cNvPr>
          <p:cNvPicPr>
            <a:picLocks noChangeAspect="1"/>
          </p:cNvPicPr>
          <p:nvPr/>
        </p:nvPicPr>
        <p:blipFill>
          <a:blip r:embed="rId4"/>
          <a:srcRect l="35407" r="3253"/>
          <a:stretch/>
        </p:blipFill>
        <p:spPr>
          <a:xfrm>
            <a:off x="5183500" y="1904282"/>
            <a:ext cx="6170299" cy="4224808"/>
          </a:xfrm>
          <a:prstGeom prst="rect">
            <a:avLst/>
          </a:prstGeom>
        </p:spPr>
      </p:pic>
    </p:spTree>
    <p:extLst>
      <p:ext uri="{BB962C8B-B14F-4D97-AF65-F5344CB8AC3E}">
        <p14:creationId xmlns:p14="http://schemas.microsoft.com/office/powerpoint/2010/main" val="3037243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039585-61EA-2615-9778-46E64D46A13A}"/>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https://scholarslab.lib.virginia.edu/blog/</a:t>
            </a:r>
          </a:p>
        </p:txBody>
      </p:sp>
      <p:pic>
        <p:nvPicPr>
          <p:cNvPr id="7" name="Picture 6" descr="A screenshot of a website&#10;&#10;Description automatically generated">
            <a:extLst>
              <a:ext uri="{FF2B5EF4-FFF2-40B4-BE49-F238E27FC236}">
                <a16:creationId xmlns:a16="http://schemas.microsoft.com/office/drawing/2014/main" id="{9A9D2183-45E4-AAB3-1999-FF650CC21724}"/>
              </a:ext>
            </a:extLst>
          </p:cNvPr>
          <p:cNvPicPr>
            <a:picLocks noChangeAspect="1"/>
          </p:cNvPicPr>
          <p:nvPr/>
        </p:nvPicPr>
        <p:blipFill>
          <a:blip r:embed="rId3"/>
          <a:stretch>
            <a:fillRect/>
          </a:stretch>
        </p:blipFill>
        <p:spPr>
          <a:xfrm>
            <a:off x="2534231" y="1845426"/>
            <a:ext cx="7120484" cy="4450303"/>
          </a:xfrm>
          <a:prstGeom prst="rect">
            <a:avLst/>
          </a:prstGeom>
        </p:spPr>
      </p:pic>
    </p:spTree>
    <p:extLst>
      <p:ext uri="{BB962C8B-B14F-4D97-AF65-F5344CB8AC3E}">
        <p14:creationId xmlns:p14="http://schemas.microsoft.com/office/powerpoint/2010/main" val="1735000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89FB8B-506D-9E2A-070B-CC42B1955BDB}"/>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3B487FD5-26B5-777F-31BE-23E108398B96}"/>
              </a:ext>
            </a:extLst>
          </p:cNvPr>
          <p:cNvPicPr>
            <a:picLocks noChangeAspect="1"/>
          </p:cNvPicPr>
          <p:nvPr/>
        </p:nvPicPr>
        <p:blipFill>
          <a:blip r:embed="rId3"/>
          <a:srcRect r="11876"/>
          <a:stretch/>
        </p:blipFill>
        <p:spPr>
          <a:xfrm>
            <a:off x="2522356"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5317D9-328A-A1A9-9F3C-CF6D7CF95F5A}"/>
              </a:ext>
            </a:extLst>
          </p:cNvPr>
          <p:cNvSpPr>
            <a:spLocks noGrp="1"/>
          </p:cNvSpPr>
          <p:nvPr>
            <p:ph type="title"/>
          </p:nvPr>
        </p:nvSpPr>
        <p:spPr>
          <a:xfrm>
            <a:off x="838200" y="365125"/>
            <a:ext cx="3822189" cy="1899912"/>
          </a:xfrm>
        </p:spPr>
        <p:txBody>
          <a:bodyPr>
            <a:normAutofit/>
          </a:bodyPr>
          <a:lstStyle/>
          <a:p>
            <a:r>
              <a:rPr lang="en-US" sz="4000" dirty="0"/>
              <a:t>What makes this good for scraping?</a:t>
            </a:r>
          </a:p>
        </p:txBody>
      </p:sp>
      <p:sp>
        <p:nvSpPr>
          <p:cNvPr id="3" name="Content Placeholder 2">
            <a:extLst>
              <a:ext uri="{FF2B5EF4-FFF2-40B4-BE49-F238E27FC236}">
                <a16:creationId xmlns:a16="http://schemas.microsoft.com/office/drawing/2014/main" id="{76D95EFF-CDFD-16A9-4AE8-14C4CB25ACC7}"/>
              </a:ext>
            </a:extLst>
          </p:cNvPr>
          <p:cNvSpPr>
            <a:spLocks noGrp="1"/>
          </p:cNvSpPr>
          <p:nvPr>
            <p:ph idx="1"/>
          </p:nvPr>
        </p:nvSpPr>
        <p:spPr>
          <a:xfrm>
            <a:off x="838200" y="2434201"/>
            <a:ext cx="3822189" cy="3742762"/>
          </a:xfrm>
        </p:spPr>
        <p:txBody>
          <a:bodyPr>
            <a:normAutofit/>
          </a:bodyPr>
          <a:lstStyle/>
          <a:p>
            <a:r>
              <a:rPr lang="en-US" sz="2000" dirty="0"/>
              <a:t>All on one page! </a:t>
            </a:r>
          </a:p>
          <a:p>
            <a:r>
              <a:rPr lang="en-US" sz="2000" dirty="0"/>
              <a:t>Pagination can also work but is harder</a:t>
            </a:r>
          </a:p>
          <a:p>
            <a:r>
              <a:rPr lang="en-US" sz="2000" dirty="0"/>
              <a:t>Having to log in or dynamically render a page often prohibitive</a:t>
            </a:r>
          </a:p>
          <a:p>
            <a:r>
              <a:rPr lang="en-US" sz="2000" dirty="0"/>
              <a:t>Essentially copy and pasting at scale – works well when it’s mindless and tedious</a:t>
            </a:r>
          </a:p>
        </p:txBody>
      </p:sp>
    </p:spTree>
    <p:extLst>
      <p:ext uri="{BB962C8B-B14F-4D97-AF65-F5344CB8AC3E}">
        <p14:creationId xmlns:p14="http://schemas.microsoft.com/office/powerpoint/2010/main" val="609411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FFC662-1E10-0A9F-0A8C-DDC056B0D573}"/>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7BC40B7E-EE45-ABC3-5928-8EFABAC996CF}"/>
              </a:ext>
            </a:extLst>
          </p:cNvPr>
          <p:cNvPicPr>
            <a:picLocks noChangeAspect="1"/>
          </p:cNvPicPr>
          <p:nvPr/>
        </p:nvPicPr>
        <p:blipFill>
          <a:blip r:embed="rId3"/>
          <a:srcRect l="601" r="11276"/>
          <a:stretch/>
        </p:blipFill>
        <p:spPr>
          <a:xfrm>
            <a:off x="2522356" y="10"/>
            <a:ext cx="966964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1A5CA1-81EF-328E-8781-FE32223BDACC}"/>
              </a:ext>
            </a:extLst>
          </p:cNvPr>
          <p:cNvSpPr>
            <a:spLocks noGrp="1"/>
          </p:cNvSpPr>
          <p:nvPr>
            <p:ph type="title"/>
          </p:nvPr>
        </p:nvSpPr>
        <p:spPr>
          <a:xfrm>
            <a:off x="838200" y="365125"/>
            <a:ext cx="3822189" cy="1899912"/>
          </a:xfrm>
        </p:spPr>
        <p:txBody>
          <a:bodyPr>
            <a:normAutofit/>
          </a:bodyPr>
          <a:lstStyle/>
          <a:p>
            <a:r>
              <a:rPr lang="en-US" sz="4000" dirty="0"/>
              <a:t>Opening Developer Tools</a:t>
            </a:r>
          </a:p>
        </p:txBody>
      </p:sp>
      <p:sp>
        <p:nvSpPr>
          <p:cNvPr id="3" name="Content Placeholder 2">
            <a:extLst>
              <a:ext uri="{FF2B5EF4-FFF2-40B4-BE49-F238E27FC236}">
                <a16:creationId xmlns:a16="http://schemas.microsoft.com/office/drawing/2014/main" id="{4D52B4DC-27EC-A686-C051-27690CF118D3}"/>
              </a:ext>
            </a:extLst>
          </p:cNvPr>
          <p:cNvSpPr>
            <a:spLocks noGrp="1"/>
          </p:cNvSpPr>
          <p:nvPr>
            <p:ph idx="1"/>
          </p:nvPr>
        </p:nvSpPr>
        <p:spPr>
          <a:xfrm>
            <a:off x="838200" y="2434201"/>
            <a:ext cx="3822189" cy="3742762"/>
          </a:xfrm>
        </p:spPr>
        <p:txBody>
          <a:bodyPr>
            <a:normAutofit/>
          </a:bodyPr>
          <a:lstStyle/>
          <a:p>
            <a:r>
              <a:rPr lang="en-US" sz="2000" dirty="0" err="1"/>
              <a:t>Cmd</a:t>
            </a:r>
            <a:r>
              <a:rPr lang="en-US" sz="2000" dirty="0"/>
              <a:t> + opt + I on mac</a:t>
            </a:r>
          </a:p>
          <a:p>
            <a:r>
              <a:rPr lang="en-US" sz="2000" dirty="0"/>
              <a:t>View -&gt; developer </a:t>
            </a:r>
          </a:p>
          <a:p>
            <a:pPr lvl="1"/>
            <a:r>
              <a:rPr lang="en-US" sz="1600" dirty="0"/>
              <a:t>-&gt; developer tools on Windows</a:t>
            </a:r>
          </a:p>
          <a:p>
            <a:r>
              <a:rPr lang="en-US" sz="2000" dirty="0"/>
              <a:t>Different in each browser</a:t>
            </a:r>
          </a:p>
          <a:p>
            <a:r>
              <a:rPr lang="en-US" sz="2000" dirty="0"/>
              <a:t>Using Chrome to standardize</a:t>
            </a:r>
          </a:p>
          <a:p>
            <a:r>
              <a:rPr lang="en-US" sz="2000" dirty="0"/>
              <a:t>It’s a space where you can do lots of tinkering with the underlying code for a webpage.</a:t>
            </a:r>
          </a:p>
          <a:p>
            <a:r>
              <a:rPr lang="en-US" sz="2000" dirty="0"/>
              <a:t>Should see web scraper tab at right – we installed that!</a:t>
            </a:r>
          </a:p>
        </p:txBody>
      </p:sp>
      <p:cxnSp>
        <p:nvCxnSpPr>
          <p:cNvPr id="8" name="Straight Arrow Connector 7">
            <a:extLst>
              <a:ext uri="{FF2B5EF4-FFF2-40B4-BE49-F238E27FC236}">
                <a16:creationId xmlns:a16="http://schemas.microsoft.com/office/drawing/2014/main" id="{9616F68E-C3B5-3C1E-0464-77A9E6D22F72}"/>
              </a:ext>
            </a:extLst>
          </p:cNvPr>
          <p:cNvCxnSpPr>
            <a:cxnSpLocks/>
          </p:cNvCxnSpPr>
          <p:nvPr/>
        </p:nvCxnSpPr>
        <p:spPr>
          <a:xfrm flipH="1">
            <a:off x="10399363" y="4183532"/>
            <a:ext cx="1270861" cy="244099"/>
          </a:xfrm>
          <a:prstGeom prst="straightConnector1">
            <a:avLst/>
          </a:prstGeom>
          <a:ln w="1270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1191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9E85B2-CA2E-F4E1-850F-6EEA2AA4B12B}"/>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56728C7-51CD-9189-C307-332E888C4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928108C-33AD-2525-44B3-860DA0EA8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AB9F42-FEC5-673E-42D3-EEFFE75CAB4B}"/>
              </a:ext>
            </a:extLst>
          </p:cNvPr>
          <p:cNvSpPr>
            <a:spLocks noGrp="1"/>
          </p:cNvSpPr>
          <p:nvPr>
            <p:ph type="title"/>
          </p:nvPr>
        </p:nvSpPr>
        <p:spPr>
          <a:xfrm>
            <a:off x="838200" y="365125"/>
            <a:ext cx="3822189" cy="1899912"/>
          </a:xfrm>
        </p:spPr>
        <p:txBody>
          <a:bodyPr>
            <a:normAutofit/>
          </a:bodyPr>
          <a:lstStyle/>
          <a:p>
            <a:r>
              <a:rPr lang="en-US" sz="4000"/>
              <a:t>Create a Sitemap</a:t>
            </a:r>
            <a:endParaRPr lang="en-US" sz="4000" dirty="0"/>
          </a:p>
        </p:txBody>
      </p:sp>
      <p:sp>
        <p:nvSpPr>
          <p:cNvPr id="3" name="Content Placeholder 2">
            <a:extLst>
              <a:ext uri="{FF2B5EF4-FFF2-40B4-BE49-F238E27FC236}">
                <a16:creationId xmlns:a16="http://schemas.microsoft.com/office/drawing/2014/main" id="{A2FC64D3-27B4-34E7-AC3C-5A677036146E}"/>
              </a:ext>
            </a:extLst>
          </p:cNvPr>
          <p:cNvSpPr>
            <a:spLocks noGrp="1"/>
          </p:cNvSpPr>
          <p:nvPr>
            <p:ph idx="1"/>
          </p:nvPr>
        </p:nvSpPr>
        <p:spPr>
          <a:xfrm>
            <a:off x="708841" y="2312151"/>
            <a:ext cx="3822189" cy="3742762"/>
          </a:xfrm>
        </p:spPr>
        <p:txBody>
          <a:bodyPr>
            <a:normAutofit/>
          </a:bodyPr>
          <a:lstStyle/>
          <a:p>
            <a:r>
              <a:rPr lang="en-US" sz="2000" dirty="0"/>
              <a:t>Sitemaps list the relationships on the site of interest</a:t>
            </a:r>
          </a:p>
          <a:p>
            <a:r>
              <a:rPr lang="en-US" sz="2000" dirty="0"/>
              <a:t>We have to specify the name (whatever you want) and the start </a:t>
            </a:r>
            <a:r>
              <a:rPr lang="en-US" sz="2000" dirty="0" err="1"/>
              <a:t>url</a:t>
            </a:r>
            <a:r>
              <a:rPr lang="en-US" sz="2000" dirty="0"/>
              <a:t> – </a:t>
            </a:r>
          </a:p>
          <a:p>
            <a:pPr lvl="1"/>
            <a:r>
              <a:rPr lang="en-US" sz="1600" dirty="0">
                <a:hlinkClick r:id="rId3"/>
              </a:rPr>
              <a:t>https://scholarslab.lib.virginia.edu/blog/</a:t>
            </a:r>
            <a:endParaRPr lang="en-US" sz="1600" dirty="0"/>
          </a:p>
          <a:p>
            <a:r>
              <a:rPr lang="en-US" sz="2000" dirty="0"/>
              <a:t>Create new sitemap</a:t>
            </a:r>
          </a:p>
          <a:p>
            <a:r>
              <a:rPr lang="en-US" sz="2000" dirty="0"/>
              <a:t>Start URL is the root of our scrape</a:t>
            </a:r>
          </a:p>
        </p:txBody>
      </p:sp>
      <p:pic>
        <p:nvPicPr>
          <p:cNvPr id="9" name="Picture 8" descr="A screenshot of a computer&#10;&#10;Description automatically generated">
            <a:extLst>
              <a:ext uri="{FF2B5EF4-FFF2-40B4-BE49-F238E27FC236}">
                <a16:creationId xmlns:a16="http://schemas.microsoft.com/office/drawing/2014/main" id="{4AED23E7-0422-269F-8986-473CA79F0E89}"/>
              </a:ext>
            </a:extLst>
          </p:cNvPr>
          <p:cNvPicPr>
            <a:picLocks noChangeAspect="1"/>
          </p:cNvPicPr>
          <p:nvPr/>
        </p:nvPicPr>
        <p:blipFill>
          <a:blip r:embed="rId4"/>
          <a:stretch>
            <a:fillRect/>
          </a:stretch>
        </p:blipFill>
        <p:spPr>
          <a:xfrm>
            <a:off x="6245377" y="0"/>
            <a:ext cx="5237782" cy="327361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4BDDF5A-2854-611F-F3AD-E94E22B603A8}"/>
              </a:ext>
            </a:extLst>
          </p:cNvPr>
          <p:cNvPicPr>
            <a:picLocks noChangeAspect="1"/>
          </p:cNvPicPr>
          <p:nvPr/>
        </p:nvPicPr>
        <p:blipFill>
          <a:blip r:embed="rId5"/>
          <a:stretch>
            <a:fillRect/>
          </a:stretch>
        </p:blipFill>
        <p:spPr>
          <a:xfrm>
            <a:off x="6030339" y="3449987"/>
            <a:ext cx="5452820" cy="3408013"/>
          </a:xfrm>
          <a:prstGeom prst="rect">
            <a:avLst/>
          </a:prstGeom>
        </p:spPr>
      </p:pic>
    </p:spTree>
    <p:extLst>
      <p:ext uri="{BB962C8B-B14F-4D97-AF65-F5344CB8AC3E}">
        <p14:creationId xmlns:p14="http://schemas.microsoft.com/office/powerpoint/2010/main" val="3013355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76853-976C-9769-89EC-B079693C14F1}"/>
              </a:ext>
            </a:extLst>
          </p:cNvPr>
          <p:cNvSpPr>
            <a:spLocks noGrp="1"/>
          </p:cNvSpPr>
          <p:nvPr>
            <p:ph type="title"/>
          </p:nvPr>
        </p:nvSpPr>
        <p:spPr/>
        <p:txBody>
          <a:bodyPr/>
          <a:lstStyle/>
          <a:p>
            <a:r>
              <a:rPr lang="en-US" dirty="0"/>
              <a:t>On Gathering</a:t>
            </a:r>
          </a:p>
        </p:txBody>
      </p:sp>
      <p:sp>
        <p:nvSpPr>
          <p:cNvPr id="3" name="Content Placeholder 2">
            <a:extLst>
              <a:ext uri="{FF2B5EF4-FFF2-40B4-BE49-F238E27FC236}">
                <a16:creationId xmlns:a16="http://schemas.microsoft.com/office/drawing/2014/main" id="{A3E82B6D-6AF7-F465-2311-EDCD948968B0}"/>
              </a:ext>
            </a:extLst>
          </p:cNvPr>
          <p:cNvSpPr>
            <a:spLocks noGrp="1"/>
          </p:cNvSpPr>
          <p:nvPr>
            <p:ph idx="1"/>
          </p:nvPr>
        </p:nvSpPr>
        <p:spPr/>
        <p:txBody>
          <a:bodyPr>
            <a:normAutofit/>
          </a:bodyPr>
          <a:lstStyle/>
          <a:p>
            <a:r>
              <a:rPr lang="en-US" dirty="0"/>
              <a:t>Why gather</a:t>
            </a:r>
          </a:p>
          <a:p>
            <a:r>
              <a:rPr lang="en-US" dirty="0"/>
              <a:t>How to gather</a:t>
            </a:r>
          </a:p>
          <a:p>
            <a:r>
              <a:rPr lang="en-US" dirty="0"/>
              <a:t>Ways to do it</a:t>
            </a:r>
          </a:p>
          <a:p>
            <a:endParaRPr lang="en-US" dirty="0"/>
          </a:p>
          <a:p>
            <a:endParaRPr lang="en-US" dirty="0"/>
          </a:p>
          <a:p>
            <a:endParaRPr lang="en-US" dirty="0"/>
          </a:p>
        </p:txBody>
      </p:sp>
    </p:spTree>
    <p:extLst>
      <p:ext uri="{BB962C8B-B14F-4D97-AF65-F5344CB8AC3E}">
        <p14:creationId xmlns:p14="http://schemas.microsoft.com/office/powerpoint/2010/main" val="1445302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D4D498-A5E8-0DBA-A372-37CC8B6A77F3}"/>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59BF9D-EF19-28CF-B627-B010726E5E51}"/>
              </a:ext>
            </a:extLst>
          </p:cNvPr>
          <p:cNvSpPr>
            <a:spLocks noGrp="1"/>
          </p:cNvSpPr>
          <p:nvPr>
            <p:ph type="title"/>
          </p:nvPr>
        </p:nvSpPr>
        <p:spPr>
          <a:xfrm>
            <a:off x="838198" y="978408"/>
            <a:ext cx="4607052" cy="1106424"/>
          </a:xfrm>
        </p:spPr>
        <p:txBody>
          <a:bodyPr>
            <a:normAutofit/>
          </a:bodyPr>
          <a:lstStyle/>
          <a:p>
            <a:r>
              <a:rPr lang="en-US" sz="2900"/>
              <a:t>Create a Sitemap</a:t>
            </a:r>
          </a:p>
        </p:txBody>
      </p:sp>
      <p:sp>
        <p:nvSpPr>
          <p:cNvPr id="36" name="Rectangle 35">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52AF8FA-46F4-BE0B-0DAD-468AF48DDC28}"/>
              </a:ext>
            </a:extLst>
          </p:cNvPr>
          <p:cNvSpPr>
            <a:spLocks noGrp="1"/>
          </p:cNvSpPr>
          <p:nvPr>
            <p:ph idx="1"/>
          </p:nvPr>
        </p:nvSpPr>
        <p:spPr>
          <a:xfrm>
            <a:off x="841246" y="2368296"/>
            <a:ext cx="4607052" cy="3502152"/>
          </a:xfrm>
        </p:spPr>
        <p:txBody>
          <a:bodyPr>
            <a:normAutofit/>
          </a:bodyPr>
          <a:lstStyle/>
          <a:p>
            <a:r>
              <a:rPr lang="en-US" sz="1800" dirty="0"/>
              <a:t>Add a new selector</a:t>
            </a:r>
          </a:p>
          <a:p>
            <a:r>
              <a:rPr lang="en-US" sz="1800" dirty="0"/>
              <a:t>From within the next interface, </a:t>
            </a:r>
          </a:p>
          <a:p>
            <a:pPr lvl="1"/>
            <a:r>
              <a:rPr lang="en-US" sz="1400" dirty="0"/>
              <a:t>call it “links”, </a:t>
            </a:r>
          </a:p>
          <a:p>
            <a:pPr lvl="1"/>
            <a:r>
              <a:rPr lang="en-US" sz="1400" dirty="0"/>
              <a:t>Change “type” from “text to “link” </a:t>
            </a:r>
          </a:p>
          <a:p>
            <a:pPr lvl="1"/>
            <a:r>
              <a:rPr lang="en-US" sz="1400" dirty="0"/>
              <a:t>Check “multiple”</a:t>
            </a:r>
          </a:p>
          <a:p>
            <a:pPr lvl="1"/>
            <a:r>
              <a:rPr lang="en-US" sz="1400" dirty="0"/>
              <a:t>click “select” </a:t>
            </a:r>
          </a:p>
          <a:p>
            <a:pPr lvl="1"/>
            <a:r>
              <a:rPr lang="en-US" sz="1400" dirty="0"/>
              <a:t>Then click the things on the page that you want to copy. </a:t>
            </a:r>
          </a:p>
          <a:p>
            <a:r>
              <a:rPr lang="en-US" sz="1800" dirty="0"/>
              <a:t>You will have to scroll down to grab all the posts.</a:t>
            </a:r>
          </a:p>
          <a:p>
            <a:pPr lvl="1"/>
            <a:r>
              <a:rPr lang="en-US" sz="1800" dirty="0"/>
              <a:t>Why is that?</a:t>
            </a:r>
          </a:p>
        </p:txBody>
      </p:sp>
      <p:pic>
        <p:nvPicPr>
          <p:cNvPr id="5" name="Picture 4" descr="A screenshot of a computer&#10;&#10;Description automatically generated">
            <a:extLst>
              <a:ext uri="{FF2B5EF4-FFF2-40B4-BE49-F238E27FC236}">
                <a16:creationId xmlns:a16="http://schemas.microsoft.com/office/drawing/2014/main" id="{A3171863-8459-CB77-8842-D664D980E2E1}"/>
              </a:ext>
            </a:extLst>
          </p:cNvPr>
          <p:cNvPicPr>
            <a:picLocks noChangeAspect="1"/>
          </p:cNvPicPr>
          <p:nvPr/>
        </p:nvPicPr>
        <p:blipFill>
          <a:blip r:embed="rId3"/>
          <a:srcRect r="3" b="2161"/>
          <a:stretch/>
        </p:blipFill>
        <p:spPr>
          <a:xfrm>
            <a:off x="6324599" y="10"/>
            <a:ext cx="5457817" cy="3337549"/>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BB88B7E8-AED3-4C3D-4601-D109B8571F5B}"/>
              </a:ext>
            </a:extLst>
          </p:cNvPr>
          <p:cNvPicPr>
            <a:picLocks noChangeAspect="1"/>
          </p:cNvPicPr>
          <p:nvPr/>
        </p:nvPicPr>
        <p:blipFill>
          <a:blip r:embed="rId4"/>
          <a:srcRect r="3" b="2160"/>
          <a:stretch/>
        </p:blipFill>
        <p:spPr>
          <a:xfrm>
            <a:off x="6324590" y="3520439"/>
            <a:ext cx="5457817" cy="3337561"/>
          </a:xfrm>
          <a:prstGeom prst="rect">
            <a:avLst/>
          </a:prstGeom>
        </p:spPr>
      </p:pic>
    </p:spTree>
    <p:extLst>
      <p:ext uri="{BB962C8B-B14F-4D97-AF65-F5344CB8AC3E}">
        <p14:creationId xmlns:p14="http://schemas.microsoft.com/office/powerpoint/2010/main" val="2219034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ACC2FB-82E2-2E42-CD04-BF721791DAED}"/>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489829-BBA1-0EF0-BF9E-1DF542216C5F}"/>
              </a:ext>
            </a:extLst>
          </p:cNvPr>
          <p:cNvSpPr>
            <a:spLocks noGrp="1"/>
          </p:cNvSpPr>
          <p:nvPr>
            <p:ph type="title"/>
          </p:nvPr>
        </p:nvSpPr>
        <p:spPr>
          <a:xfrm>
            <a:off x="838198" y="978408"/>
            <a:ext cx="4607052" cy="1106424"/>
          </a:xfrm>
        </p:spPr>
        <p:txBody>
          <a:bodyPr>
            <a:normAutofit/>
          </a:bodyPr>
          <a:lstStyle/>
          <a:p>
            <a:r>
              <a:rPr lang="en-US" sz="2900" dirty="0"/>
              <a:t>Added Selector</a:t>
            </a:r>
          </a:p>
        </p:txBody>
      </p:sp>
      <p:sp>
        <p:nvSpPr>
          <p:cNvPr id="36" name="Rectangle 35">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C11C1D8-40BB-D94F-A6B7-DA7D3548DF0C}"/>
              </a:ext>
            </a:extLst>
          </p:cNvPr>
          <p:cNvSpPr>
            <a:spLocks noGrp="1"/>
          </p:cNvSpPr>
          <p:nvPr>
            <p:ph idx="1"/>
          </p:nvPr>
        </p:nvSpPr>
        <p:spPr>
          <a:xfrm>
            <a:off x="841246" y="2368296"/>
            <a:ext cx="4607052" cy="3502152"/>
          </a:xfrm>
        </p:spPr>
        <p:txBody>
          <a:bodyPr>
            <a:normAutofit/>
          </a:bodyPr>
          <a:lstStyle/>
          <a:p>
            <a:r>
              <a:rPr lang="en-US" sz="1800"/>
              <a:t>Click done selecting</a:t>
            </a:r>
          </a:p>
          <a:p>
            <a:r>
              <a:rPr lang="en-US" sz="1800"/>
              <a:t>Then save</a:t>
            </a:r>
          </a:p>
          <a:p>
            <a:r>
              <a:rPr lang="en-US" sz="1800"/>
              <a:t>We now have one set of things ready to be copied</a:t>
            </a:r>
          </a:p>
          <a:p>
            <a:endParaRPr lang="en-US" sz="1800"/>
          </a:p>
        </p:txBody>
      </p:sp>
      <p:pic>
        <p:nvPicPr>
          <p:cNvPr id="16" name="Picture 15" descr="A screenshot of a computer&#10;&#10;Description automatically generated">
            <a:extLst>
              <a:ext uri="{FF2B5EF4-FFF2-40B4-BE49-F238E27FC236}">
                <a16:creationId xmlns:a16="http://schemas.microsoft.com/office/drawing/2014/main" id="{9BDF31E2-8BF1-B733-A8FD-9F72BA6508F0}"/>
              </a:ext>
            </a:extLst>
          </p:cNvPr>
          <p:cNvPicPr>
            <a:picLocks noChangeAspect="1"/>
          </p:cNvPicPr>
          <p:nvPr/>
        </p:nvPicPr>
        <p:blipFill>
          <a:blip r:embed="rId3"/>
          <a:srcRect r="3" b="2161"/>
          <a:stretch/>
        </p:blipFill>
        <p:spPr>
          <a:xfrm>
            <a:off x="6324599" y="10"/>
            <a:ext cx="5457817" cy="3337549"/>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8773DF4C-9E5D-8CA3-33D8-847489FC70DF}"/>
              </a:ext>
            </a:extLst>
          </p:cNvPr>
          <p:cNvPicPr>
            <a:picLocks noChangeAspect="1"/>
          </p:cNvPicPr>
          <p:nvPr/>
        </p:nvPicPr>
        <p:blipFill>
          <a:blip r:embed="rId4"/>
          <a:srcRect r="3" b="2160"/>
          <a:stretch/>
        </p:blipFill>
        <p:spPr>
          <a:xfrm>
            <a:off x="6324590" y="3520439"/>
            <a:ext cx="5457817" cy="3337561"/>
          </a:xfrm>
          <a:prstGeom prst="rect">
            <a:avLst/>
          </a:prstGeom>
        </p:spPr>
      </p:pic>
    </p:spTree>
    <p:extLst>
      <p:ext uri="{BB962C8B-B14F-4D97-AF65-F5344CB8AC3E}">
        <p14:creationId xmlns:p14="http://schemas.microsoft.com/office/powerpoint/2010/main" val="2955895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48EBA0-76A8-0AE2-4CEF-917EC4FBA1C6}"/>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90318D-3897-12D4-EE08-29B20EEB9C48}"/>
              </a:ext>
            </a:extLst>
          </p:cNvPr>
          <p:cNvSpPr>
            <a:spLocks noGrp="1"/>
          </p:cNvSpPr>
          <p:nvPr>
            <p:ph type="title"/>
          </p:nvPr>
        </p:nvSpPr>
        <p:spPr>
          <a:xfrm>
            <a:off x="838198" y="978408"/>
            <a:ext cx="4607052" cy="1106424"/>
          </a:xfrm>
        </p:spPr>
        <p:txBody>
          <a:bodyPr>
            <a:normAutofit/>
          </a:bodyPr>
          <a:lstStyle/>
          <a:p>
            <a:r>
              <a:rPr lang="en-US" sz="2900"/>
              <a:t>Add a Child Selector</a:t>
            </a:r>
          </a:p>
        </p:txBody>
      </p:sp>
      <p:sp>
        <p:nvSpPr>
          <p:cNvPr id="36" name="Rectangle 35">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C3DE70F-9966-226B-ADEA-9CDF744C1F77}"/>
              </a:ext>
            </a:extLst>
          </p:cNvPr>
          <p:cNvSpPr>
            <a:spLocks noGrp="1"/>
          </p:cNvSpPr>
          <p:nvPr>
            <p:ph idx="1"/>
          </p:nvPr>
        </p:nvSpPr>
        <p:spPr>
          <a:xfrm>
            <a:off x="841246" y="2368296"/>
            <a:ext cx="4607052" cy="3502152"/>
          </a:xfrm>
        </p:spPr>
        <p:txBody>
          <a:bodyPr>
            <a:normAutofit/>
          </a:bodyPr>
          <a:lstStyle/>
          <a:p>
            <a:r>
              <a:rPr lang="en-US" sz="1800" dirty="0"/>
              <a:t>Once we save, we should see our selector.</a:t>
            </a:r>
          </a:p>
          <a:p>
            <a:r>
              <a:rPr lang="en-US" sz="1800" dirty="0"/>
              <a:t>We can check our work by hitting ”data preview”</a:t>
            </a:r>
          </a:p>
          <a:p>
            <a:r>
              <a:rPr lang="en-US" sz="1800" dirty="0"/>
              <a:t>That gets all our links, but we want the posts too!</a:t>
            </a:r>
          </a:p>
          <a:p>
            <a:r>
              <a:rPr lang="en-US" sz="1800" dirty="0"/>
              <a:t>We go through the same process to add a child selector.</a:t>
            </a:r>
          </a:p>
          <a:p>
            <a:r>
              <a:rPr lang="en-US" sz="1800" dirty="0"/>
              <a:t>Click on the “links” ID to make a child selector by clicking “add new selector”</a:t>
            </a:r>
          </a:p>
        </p:txBody>
      </p:sp>
      <p:pic>
        <p:nvPicPr>
          <p:cNvPr id="11" name="Picture 10" descr="A screenshot of a computer&#10;&#10;Description automatically generated">
            <a:extLst>
              <a:ext uri="{FF2B5EF4-FFF2-40B4-BE49-F238E27FC236}">
                <a16:creationId xmlns:a16="http://schemas.microsoft.com/office/drawing/2014/main" id="{07141788-1548-DD88-5A27-240D07705D5C}"/>
              </a:ext>
            </a:extLst>
          </p:cNvPr>
          <p:cNvPicPr>
            <a:picLocks noChangeAspect="1"/>
          </p:cNvPicPr>
          <p:nvPr/>
        </p:nvPicPr>
        <p:blipFill>
          <a:blip r:embed="rId3"/>
          <a:srcRect r="3" b="2161"/>
          <a:stretch/>
        </p:blipFill>
        <p:spPr>
          <a:xfrm>
            <a:off x="6276963" y="3381581"/>
            <a:ext cx="5457817" cy="333754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68ACFA7-7AB6-8CE0-C19B-17A45B26403F}"/>
              </a:ext>
            </a:extLst>
          </p:cNvPr>
          <p:cNvPicPr>
            <a:picLocks noChangeAspect="1"/>
          </p:cNvPicPr>
          <p:nvPr/>
        </p:nvPicPr>
        <p:blipFill>
          <a:blip r:embed="rId4"/>
          <a:srcRect r="3" b="2160"/>
          <a:stretch/>
        </p:blipFill>
        <p:spPr>
          <a:xfrm>
            <a:off x="6324610" y="74628"/>
            <a:ext cx="5457817" cy="3337561"/>
          </a:xfrm>
          <a:prstGeom prst="rect">
            <a:avLst/>
          </a:prstGeom>
        </p:spPr>
      </p:pic>
      <p:cxnSp>
        <p:nvCxnSpPr>
          <p:cNvPr id="15" name="Straight Arrow Connector 14">
            <a:extLst>
              <a:ext uri="{FF2B5EF4-FFF2-40B4-BE49-F238E27FC236}">
                <a16:creationId xmlns:a16="http://schemas.microsoft.com/office/drawing/2014/main" id="{CEBF2C28-604D-EDC8-73E5-97F415092BCD}"/>
              </a:ext>
            </a:extLst>
          </p:cNvPr>
          <p:cNvCxnSpPr/>
          <p:nvPr/>
        </p:nvCxnSpPr>
        <p:spPr>
          <a:xfrm flipH="1" flipV="1">
            <a:off x="6772508" y="6372253"/>
            <a:ext cx="743414" cy="245327"/>
          </a:xfrm>
          <a:prstGeom prst="straightConnector1">
            <a:avLst/>
          </a:prstGeom>
          <a:ln w="1270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0847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0E0901-2DEE-C541-2FBD-66D437430609}"/>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8B793F-491D-9DD8-50E1-34B6A96F47D3}"/>
              </a:ext>
            </a:extLst>
          </p:cNvPr>
          <p:cNvSpPr>
            <a:spLocks noGrp="1"/>
          </p:cNvSpPr>
          <p:nvPr>
            <p:ph type="title"/>
          </p:nvPr>
        </p:nvSpPr>
        <p:spPr>
          <a:xfrm>
            <a:off x="838198" y="978408"/>
            <a:ext cx="4607052" cy="1106424"/>
          </a:xfrm>
        </p:spPr>
        <p:txBody>
          <a:bodyPr>
            <a:normAutofit/>
          </a:bodyPr>
          <a:lstStyle/>
          <a:p>
            <a:r>
              <a:rPr lang="en-US" sz="2900" dirty="0"/>
              <a:t>Make our Post Selectors</a:t>
            </a:r>
          </a:p>
        </p:txBody>
      </p:sp>
      <p:sp>
        <p:nvSpPr>
          <p:cNvPr id="47" name="Rectangle 46">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Rectangle 48">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6B49ED1-A138-6760-BF39-4264B139F2A2}"/>
              </a:ext>
            </a:extLst>
          </p:cNvPr>
          <p:cNvSpPr>
            <a:spLocks noGrp="1"/>
          </p:cNvSpPr>
          <p:nvPr>
            <p:ph idx="1"/>
          </p:nvPr>
        </p:nvSpPr>
        <p:spPr>
          <a:xfrm>
            <a:off x="841246" y="2368296"/>
            <a:ext cx="4607052" cy="3502152"/>
          </a:xfrm>
        </p:spPr>
        <p:txBody>
          <a:bodyPr>
            <a:normAutofit fontScale="85000" lnSpcReduction="20000"/>
          </a:bodyPr>
          <a:lstStyle/>
          <a:p>
            <a:r>
              <a:rPr lang="en-US" sz="1800" dirty="0"/>
              <a:t>Once you have hit “add new selector” from within the links selector…</a:t>
            </a:r>
          </a:p>
          <a:p>
            <a:r>
              <a:rPr lang="en-US" sz="1800" dirty="0"/>
              <a:t>Navigate to a post page</a:t>
            </a:r>
          </a:p>
          <a:p>
            <a:r>
              <a:rPr lang="en-US" sz="1800" dirty="0"/>
              <a:t>Label this selector ”title”</a:t>
            </a:r>
          </a:p>
          <a:p>
            <a:r>
              <a:rPr lang="en-US" sz="1800" dirty="0"/>
              <a:t>This time we will use “text” for type. </a:t>
            </a:r>
          </a:p>
          <a:p>
            <a:r>
              <a:rPr lang="en-US" sz="1800" dirty="0"/>
              <a:t>Use the select process to click on the title. </a:t>
            </a:r>
          </a:p>
          <a:p>
            <a:r>
              <a:rPr lang="en-US" sz="1800" dirty="0"/>
              <a:t>Make sure the “links” ID is selected as the parent selector.</a:t>
            </a:r>
          </a:p>
          <a:p>
            <a:r>
              <a:rPr lang="en-US" sz="1800" dirty="0"/>
              <a:t>Save</a:t>
            </a:r>
          </a:p>
          <a:p>
            <a:r>
              <a:rPr lang="en-US" sz="1800" dirty="0"/>
              <a:t>We have to do this for each piece of the page we want.</a:t>
            </a:r>
          </a:p>
          <a:p>
            <a:r>
              <a:rPr lang="en-US" sz="1800" dirty="0"/>
              <a:t>Repeat the process for the other pieces of the page. Make a text selector for the title, the author, the date, and the post content</a:t>
            </a:r>
          </a:p>
        </p:txBody>
      </p:sp>
      <p:pic>
        <p:nvPicPr>
          <p:cNvPr id="13" name="Picture 12" descr="A screenshot of a computer&#10;&#10;Description automatically generated">
            <a:extLst>
              <a:ext uri="{FF2B5EF4-FFF2-40B4-BE49-F238E27FC236}">
                <a16:creationId xmlns:a16="http://schemas.microsoft.com/office/drawing/2014/main" id="{11BE297B-72B0-BD60-996F-01209AAD1B21}"/>
              </a:ext>
            </a:extLst>
          </p:cNvPr>
          <p:cNvPicPr>
            <a:picLocks noChangeAspect="1"/>
          </p:cNvPicPr>
          <p:nvPr/>
        </p:nvPicPr>
        <p:blipFill>
          <a:blip r:embed="rId3"/>
          <a:srcRect r="3" b="2161"/>
          <a:stretch/>
        </p:blipFill>
        <p:spPr>
          <a:xfrm>
            <a:off x="6324598" y="3395869"/>
            <a:ext cx="5457817" cy="333754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DB00F4F-1175-4BC3-7015-AB9C3246355B}"/>
              </a:ext>
            </a:extLst>
          </p:cNvPr>
          <p:cNvPicPr>
            <a:picLocks noChangeAspect="1"/>
          </p:cNvPicPr>
          <p:nvPr/>
        </p:nvPicPr>
        <p:blipFill>
          <a:blip r:embed="rId4"/>
          <a:srcRect r="3" b="2160"/>
          <a:stretch/>
        </p:blipFill>
        <p:spPr>
          <a:xfrm>
            <a:off x="6324598" y="91439"/>
            <a:ext cx="5457817" cy="3337561"/>
          </a:xfrm>
          <a:prstGeom prst="rect">
            <a:avLst/>
          </a:prstGeom>
        </p:spPr>
      </p:pic>
    </p:spTree>
    <p:extLst>
      <p:ext uri="{BB962C8B-B14F-4D97-AF65-F5344CB8AC3E}">
        <p14:creationId xmlns:p14="http://schemas.microsoft.com/office/powerpoint/2010/main" val="3422287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A38E2A-B9CD-283C-EF80-C3812465E33D}"/>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7CE4AEC5-8B01-7BC8-A39D-B73F4A9727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ACF0C57C-309C-C8F6-1676-46B152B88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E2F496-A8AF-AAB7-9B51-125D2A58D7A5}"/>
              </a:ext>
            </a:extLst>
          </p:cNvPr>
          <p:cNvSpPr>
            <a:spLocks noGrp="1"/>
          </p:cNvSpPr>
          <p:nvPr>
            <p:ph type="title"/>
          </p:nvPr>
        </p:nvSpPr>
        <p:spPr>
          <a:xfrm>
            <a:off x="838198" y="978408"/>
            <a:ext cx="4607052" cy="1106424"/>
          </a:xfrm>
        </p:spPr>
        <p:txBody>
          <a:bodyPr>
            <a:normAutofit/>
          </a:bodyPr>
          <a:lstStyle/>
          <a:p>
            <a:r>
              <a:rPr lang="en-US" sz="2900"/>
              <a:t>Start the Scrape</a:t>
            </a:r>
            <a:endParaRPr lang="en-US" sz="2900" dirty="0"/>
          </a:p>
        </p:txBody>
      </p:sp>
      <p:sp>
        <p:nvSpPr>
          <p:cNvPr id="47" name="Rectangle 46">
            <a:extLst>
              <a:ext uri="{FF2B5EF4-FFF2-40B4-BE49-F238E27FC236}">
                <a16:creationId xmlns:a16="http://schemas.microsoft.com/office/drawing/2014/main" id="{E9F29937-9805-6E47-A338-19A55B4A4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Rectangle 48">
            <a:extLst>
              <a:ext uri="{FF2B5EF4-FFF2-40B4-BE49-F238E27FC236}">
                <a16:creationId xmlns:a16="http://schemas.microsoft.com/office/drawing/2014/main" id="{9137B6E4-81BB-990C-B5A5-93C363808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AD985DD-98A8-2E89-AD8F-5986B90AD3FF}"/>
              </a:ext>
            </a:extLst>
          </p:cNvPr>
          <p:cNvSpPr>
            <a:spLocks noGrp="1"/>
          </p:cNvSpPr>
          <p:nvPr>
            <p:ph idx="1"/>
          </p:nvPr>
        </p:nvSpPr>
        <p:spPr>
          <a:xfrm>
            <a:off x="841246" y="2368296"/>
            <a:ext cx="4607052" cy="3502152"/>
          </a:xfrm>
        </p:spPr>
        <p:txBody>
          <a:bodyPr>
            <a:normAutofit fontScale="92500" lnSpcReduction="10000"/>
          </a:bodyPr>
          <a:lstStyle/>
          <a:p>
            <a:r>
              <a:rPr lang="en-US" sz="1800" dirty="0"/>
              <a:t>Now we’re ready to start. Click back to _root</a:t>
            </a:r>
          </a:p>
          <a:p>
            <a:r>
              <a:rPr lang="en-US" sz="1800" dirty="0"/>
              <a:t>Click the dropdown at the top with your sitemap title in it and select “scrape”</a:t>
            </a:r>
          </a:p>
          <a:p>
            <a:r>
              <a:rPr lang="en-US" sz="1800" dirty="0"/>
              <a:t>Why do we think the first options are about delay intervals?</a:t>
            </a:r>
          </a:p>
          <a:p>
            <a:r>
              <a:rPr lang="en-US" sz="1800" dirty="0"/>
              <a:t>Start your scrape</a:t>
            </a:r>
          </a:p>
          <a:p>
            <a:r>
              <a:rPr lang="en-US" sz="1800" dirty="0"/>
              <a:t>If all goes well, </a:t>
            </a:r>
            <a:r>
              <a:rPr lang="en-US" sz="1800" dirty="0" err="1"/>
              <a:t>webscraper</a:t>
            </a:r>
            <a:r>
              <a:rPr lang="en-US" sz="1800" dirty="0"/>
              <a:t> will pop open a new window where you will see the system paging through your scrape</a:t>
            </a:r>
          </a:p>
          <a:p>
            <a:r>
              <a:rPr lang="en-US" sz="1800" dirty="0"/>
              <a:t>You’ll also notice in the original tab that it tells you to refresh to see the data as it comes in.</a:t>
            </a:r>
          </a:p>
        </p:txBody>
      </p:sp>
      <p:pic>
        <p:nvPicPr>
          <p:cNvPr id="5" name="Picture 4" descr="A screenshot of a computer&#10;&#10;Description automatically generated">
            <a:extLst>
              <a:ext uri="{FF2B5EF4-FFF2-40B4-BE49-F238E27FC236}">
                <a16:creationId xmlns:a16="http://schemas.microsoft.com/office/drawing/2014/main" id="{83C823FD-6DA2-ECF9-590C-58B72C6A3954}"/>
              </a:ext>
            </a:extLst>
          </p:cNvPr>
          <p:cNvPicPr>
            <a:picLocks noChangeAspect="1"/>
          </p:cNvPicPr>
          <p:nvPr/>
        </p:nvPicPr>
        <p:blipFill>
          <a:blip r:embed="rId3"/>
          <a:stretch>
            <a:fillRect/>
          </a:stretch>
        </p:blipFill>
        <p:spPr>
          <a:xfrm>
            <a:off x="5931398" y="260428"/>
            <a:ext cx="5731809" cy="358238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79F3154-53D3-5075-D952-46348EDDCB16}"/>
              </a:ext>
            </a:extLst>
          </p:cNvPr>
          <p:cNvPicPr>
            <a:picLocks noChangeAspect="1"/>
          </p:cNvPicPr>
          <p:nvPr/>
        </p:nvPicPr>
        <p:blipFill>
          <a:blip r:embed="rId4"/>
          <a:stretch>
            <a:fillRect/>
          </a:stretch>
        </p:blipFill>
        <p:spPr>
          <a:xfrm>
            <a:off x="5931398" y="3429000"/>
            <a:ext cx="5731809" cy="3582380"/>
          </a:xfrm>
          <a:prstGeom prst="rect">
            <a:avLst/>
          </a:prstGeom>
        </p:spPr>
      </p:pic>
      <p:cxnSp>
        <p:nvCxnSpPr>
          <p:cNvPr id="11" name="Straight Arrow Connector 10">
            <a:extLst>
              <a:ext uri="{FF2B5EF4-FFF2-40B4-BE49-F238E27FC236}">
                <a16:creationId xmlns:a16="http://schemas.microsoft.com/office/drawing/2014/main" id="{74020901-BD91-F9B2-33FC-2E3DAA030008}"/>
              </a:ext>
            </a:extLst>
          </p:cNvPr>
          <p:cNvCxnSpPr/>
          <p:nvPr/>
        </p:nvCxnSpPr>
        <p:spPr>
          <a:xfrm flipH="1" flipV="1">
            <a:off x="6833468" y="3053459"/>
            <a:ext cx="743414" cy="245327"/>
          </a:xfrm>
          <a:prstGeom prst="straightConnector1">
            <a:avLst/>
          </a:prstGeom>
          <a:ln w="1270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0351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402A91-F3DD-C899-DF37-17B321BE841C}"/>
            </a:ext>
          </a:extLst>
        </p:cNvPr>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A6DCD9-24F4-6C2C-1DE4-978FDB6C3F47}"/>
              </a:ext>
            </a:extLst>
          </p:cNvPr>
          <p:cNvSpPr>
            <a:spLocks noGrp="1"/>
          </p:cNvSpPr>
          <p:nvPr>
            <p:ph type="title"/>
          </p:nvPr>
        </p:nvSpPr>
        <p:spPr>
          <a:xfrm>
            <a:off x="838201" y="365125"/>
            <a:ext cx="3816095" cy="1938076"/>
          </a:xfrm>
        </p:spPr>
        <p:txBody>
          <a:bodyPr>
            <a:normAutofit/>
          </a:bodyPr>
          <a:lstStyle/>
          <a:p>
            <a:r>
              <a:rPr lang="en-US"/>
              <a:t>Wrapping Up</a:t>
            </a:r>
          </a:p>
        </p:txBody>
      </p:sp>
      <p:sp>
        <p:nvSpPr>
          <p:cNvPr id="3" name="Content Placeholder 2">
            <a:extLst>
              <a:ext uri="{FF2B5EF4-FFF2-40B4-BE49-F238E27FC236}">
                <a16:creationId xmlns:a16="http://schemas.microsoft.com/office/drawing/2014/main" id="{E0109EBE-73DF-A8EA-1BEC-712D60400C28}"/>
              </a:ext>
            </a:extLst>
          </p:cNvPr>
          <p:cNvSpPr>
            <a:spLocks noGrp="1"/>
          </p:cNvSpPr>
          <p:nvPr>
            <p:ph idx="1"/>
          </p:nvPr>
        </p:nvSpPr>
        <p:spPr>
          <a:xfrm>
            <a:off x="838201" y="2482589"/>
            <a:ext cx="3816096" cy="3694373"/>
          </a:xfrm>
        </p:spPr>
        <p:txBody>
          <a:bodyPr>
            <a:normAutofit/>
          </a:bodyPr>
          <a:lstStyle/>
          <a:p>
            <a:r>
              <a:rPr lang="en-US" sz="1600" dirty="0"/>
              <a:t>This will take quite a while depending on your site. </a:t>
            </a:r>
          </a:p>
          <a:p>
            <a:r>
              <a:rPr lang="en-US" sz="1600" dirty="0"/>
              <a:t>Have to leave your page and scrape open!</a:t>
            </a:r>
          </a:p>
          <a:p>
            <a:pPr lvl="1"/>
            <a:r>
              <a:rPr lang="en-US" sz="1600" dirty="0"/>
              <a:t>Alas that is why this is free and not paid.</a:t>
            </a:r>
          </a:p>
          <a:p>
            <a:r>
              <a:rPr lang="en-US" sz="1600" dirty="0"/>
              <a:t>When you’re done, click “Export Data” from the same dropdown and select .CSV</a:t>
            </a:r>
          </a:p>
          <a:p>
            <a:r>
              <a:rPr lang="en-US" sz="1600" dirty="0"/>
              <a:t>Voila! We have a new dataset.</a:t>
            </a:r>
          </a:p>
          <a:p>
            <a:r>
              <a:rPr lang="en-US" sz="1600" dirty="0"/>
              <a:t>How does it look? Is there anything we would change?</a:t>
            </a:r>
          </a:p>
          <a:p>
            <a:pPr lvl="1"/>
            <a:r>
              <a:rPr lang="en-US" sz="1600" dirty="0"/>
              <a:t>A preview of next week!</a:t>
            </a:r>
          </a:p>
        </p:txBody>
      </p:sp>
      <p:pic>
        <p:nvPicPr>
          <p:cNvPr id="9" name="Picture 8" descr="A screenshot of a computer&#10;&#10;Description automatically generated">
            <a:extLst>
              <a:ext uri="{FF2B5EF4-FFF2-40B4-BE49-F238E27FC236}">
                <a16:creationId xmlns:a16="http://schemas.microsoft.com/office/drawing/2014/main" id="{07B969E7-FBF6-84DE-105A-EE38D6E262CB}"/>
              </a:ext>
            </a:extLst>
          </p:cNvPr>
          <p:cNvPicPr>
            <a:picLocks noChangeAspect="1"/>
          </p:cNvPicPr>
          <p:nvPr/>
        </p:nvPicPr>
        <p:blipFill>
          <a:blip r:embed="rId3"/>
          <a:srcRect t="3600" r="-1" b="15290"/>
          <a:stretch/>
        </p:blipFill>
        <p:spPr>
          <a:xfrm>
            <a:off x="6096000" y="3761386"/>
            <a:ext cx="6108520" cy="3096614"/>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12" name="Picture 11" descr="A screenshot of a computer&#10;&#10;Description automatically generated">
            <a:extLst>
              <a:ext uri="{FF2B5EF4-FFF2-40B4-BE49-F238E27FC236}">
                <a16:creationId xmlns:a16="http://schemas.microsoft.com/office/drawing/2014/main" id="{1045BD34-E0E6-7A26-5885-64FB3865FD38}"/>
              </a:ext>
            </a:extLst>
          </p:cNvPr>
          <p:cNvPicPr>
            <a:picLocks noChangeAspect="1"/>
          </p:cNvPicPr>
          <p:nvPr/>
        </p:nvPicPr>
        <p:blipFill>
          <a:blip r:embed="rId4"/>
          <a:stretch>
            <a:fillRect/>
          </a:stretch>
        </p:blipFill>
        <p:spPr>
          <a:xfrm>
            <a:off x="6095999" y="0"/>
            <a:ext cx="6092953" cy="3808096"/>
          </a:xfrm>
          <a:prstGeom prst="rect">
            <a:avLst/>
          </a:prstGeom>
        </p:spPr>
      </p:pic>
    </p:spTree>
    <p:extLst>
      <p:ext uri="{BB962C8B-B14F-4D97-AF65-F5344CB8AC3E}">
        <p14:creationId xmlns:p14="http://schemas.microsoft.com/office/powerpoint/2010/main" val="2210635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CBB6-A43E-53D0-5287-9EC99EC0740B}"/>
              </a:ext>
            </a:extLst>
          </p:cNvPr>
          <p:cNvSpPr>
            <a:spLocks noGrp="1"/>
          </p:cNvSpPr>
          <p:nvPr>
            <p:ph type="title"/>
          </p:nvPr>
        </p:nvSpPr>
        <p:spPr/>
        <p:txBody>
          <a:bodyPr/>
          <a:lstStyle/>
          <a:p>
            <a:r>
              <a:rPr lang="en-US" dirty="0"/>
              <a:t>CAVEATS</a:t>
            </a:r>
          </a:p>
        </p:txBody>
      </p:sp>
      <p:sp>
        <p:nvSpPr>
          <p:cNvPr id="3" name="Content Placeholder 2">
            <a:extLst>
              <a:ext uri="{FF2B5EF4-FFF2-40B4-BE49-F238E27FC236}">
                <a16:creationId xmlns:a16="http://schemas.microsoft.com/office/drawing/2014/main" id="{7CE95292-16F9-2D88-5AB1-8C1507DAF919}"/>
              </a:ext>
            </a:extLst>
          </p:cNvPr>
          <p:cNvSpPr>
            <a:spLocks noGrp="1"/>
          </p:cNvSpPr>
          <p:nvPr>
            <p:ph idx="1"/>
          </p:nvPr>
        </p:nvSpPr>
        <p:spPr/>
        <p:txBody>
          <a:bodyPr/>
          <a:lstStyle/>
          <a:p>
            <a:r>
              <a:rPr lang="en-US" dirty="0"/>
              <a:t>Our class example, we only had one page that housed all our links. Scraping sites that have pagination requires an extra step. - </a:t>
            </a:r>
            <a:r>
              <a:rPr lang="en-US" dirty="0">
                <a:hlinkClick r:id="rId2"/>
              </a:rPr>
              <a:t>https://www.youtube.com/watch?v=x8bZmUrJBl0</a:t>
            </a:r>
            <a:endParaRPr lang="en-US" dirty="0"/>
          </a:p>
          <a:p>
            <a:endParaRPr lang="en-US" dirty="0"/>
          </a:p>
          <a:p>
            <a:r>
              <a:rPr lang="en-US" dirty="0"/>
              <a:t>In our classroom example, each piece of content was on a distinct page. Selecting multiple pieces of content from the same page works slightly differently, and you’ll need to do so for the homework. - https://</a:t>
            </a:r>
            <a:r>
              <a:rPr lang="en-US" dirty="0" err="1"/>
              <a:t>www.youtube.com</a:t>
            </a:r>
            <a:r>
              <a:rPr lang="en-US" dirty="0"/>
              <a:t>/</a:t>
            </a:r>
            <a:r>
              <a:rPr lang="en-US" dirty="0" err="1"/>
              <a:t>watch?v</a:t>
            </a:r>
            <a:r>
              <a:rPr lang="en-US" dirty="0"/>
              <a:t>=_CtbZub5ny0</a:t>
            </a:r>
          </a:p>
        </p:txBody>
      </p:sp>
    </p:spTree>
    <p:extLst>
      <p:ext uri="{BB962C8B-B14F-4D97-AF65-F5344CB8AC3E}">
        <p14:creationId xmlns:p14="http://schemas.microsoft.com/office/powerpoint/2010/main" val="3772765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717CF5-0262-B755-1B0A-F4E889871F0C}"/>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Robots.txt</a:t>
            </a:r>
          </a:p>
        </p:txBody>
      </p:sp>
      <p:pic>
        <p:nvPicPr>
          <p:cNvPr id="5" name="Picture 4" descr="A screenshot of a web page&#10;&#10;AI-generated content may be incorrect.">
            <a:extLst>
              <a:ext uri="{FF2B5EF4-FFF2-40B4-BE49-F238E27FC236}">
                <a16:creationId xmlns:a16="http://schemas.microsoft.com/office/drawing/2014/main" id="{FB460F68-CEFA-D87A-9C16-ED328015AF14}"/>
              </a:ext>
            </a:extLst>
          </p:cNvPr>
          <p:cNvPicPr>
            <a:picLocks noChangeAspect="1"/>
          </p:cNvPicPr>
          <p:nvPr/>
        </p:nvPicPr>
        <p:blipFill>
          <a:blip r:embed="rId2"/>
          <a:stretch>
            <a:fillRect/>
          </a:stretch>
        </p:blipFill>
        <p:spPr>
          <a:xfrm>
            <a:off x="1360106" y="1845426"/>
            <a:ext cx="9468734" cy="4450303"/>
          </a:xfrm>
          <a:prstGeom prst="rect">
            <a:avLst/>
          </a:prstGeom>
        </p:spPr>
      </p:pic>
    </p:spTree>
    <p:extLst>
      <p:ext uri="{BB962C8B-B14F-4D97-AF65-F5344CB8AC3E}">
        <p14:creationId xmlns:p14="http://schemas.microsoft.com/office/powerpoint/2010/main" val="677404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261BA-5BAA-CE89-C4DC-86671BACA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884E37-7916-6002-856F-86D73D321B6B}"/>
              </a:ext>
            </a:extLst>
          </p:cNvPr>
          <p:cNvSpPr>
            <a:spLocks noGrp="1"/>
          </p:cNvSpPr>
          <p:nvPr>
            <p:ph type="title"/>
          </p:nvPr>
        </p:nvSpPr>
        <p:spPr/>
        <p:txBody>
          <a:bodyPr/>
          <a:lstStyle/>
          <a:p>
            <a:r>
              <a:rPr lang="en-US" dirty="0"/>
              <a:t>Time Remaining</a:t>
            </a:r>
            <a:br>
              <a:rPr lang="en-US" dirty="0"/>
            </a:br>
            <a:r>
              <a:rPr lang="en-US" dirty="0"/>
              <a:t>Practice on Some Other Sites</a:t>
            </a:r>
          </a:p>
        </p:txBody>
      </p:sp>
      <p:sp>
        <p:nvSpPr>
          <p:cNvPr id="3" name="Content Placeholder 2">
            <a:extLst>
              <a:ext uri="{FF2B5EF4-FFF2-40B4-BE49-F238E27FC236}">
                <a16:creationId xmlns:a16="http://schemas.microsoft.com/office/drawing/2014/main" id="{FB3E96CC-94D4-774F-8FF2-699EAB6A817E}"/>
              </a:ext>
            </a:extLst>
          </p:cNvPr>
          <p:cNvSpPr>
            <a:spLocks noGrp="1"/>
          </p:cNvSpPr>
          <p:nvPr>
            <p:ph idx="1"/>
          </p:nvPr>
        </p:nvSpPr>
        <p:spPr/>
        <p:txBody>
          <a:bodyPr/>
          <a:lstStyle/>
          <a:p>
            <a:r>
              <a:rPr lang="en-US" dirty="0">
                <a:hlinkClick r:id="rId2"/>
              </a:rPr>
              <a:t>https://books.toscrape.com/</a:t>
            </a:r>
            <a:endParaRPr lang="en-US" dirty="0"/>
          </a:p>
          <a:p>
            <a:r>
              <a:rPr lang="en-US" dirty="0">
                <a:hlinkClick r:id="rId3"/>
              </a:rPr>
              <a:t>https://quotes.toscrape.com/</a:t>
            </a:r>
            <a:endParaRPr lang="en-US" dirty="0"/>
          </a:p>
          <a:p>
            <a:r>
              <a:rPr lang="en-US" dirty="0">
                <a:hlinkClick r:id="rId4"/>
              </a:rPr>
              <a:t>https://webscraper.io/test-sites</a:t>
            </a:r>
            <a:endParaRPr lang="en-US" dirty="0"/>
          </a:p>
          <a:p>
            <a:endParaRPr lang="en-US" dirty="0"/>
          </a:p>
        </p:txBody>
      </p:sp>
    </p:spTree>
    <p:extLst>
      <p:ext uri="{BB962C8B-B14F-4D97-AF65-F5344CB8AC3E}">
        <p14:creationId xmlns:p14="http://schemas.microsoft.com/office/powerpoint/2010/main" val="3705263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1939-818E-EA2C-8DC5-81396F52341A}"/>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EEA64E2A-AA21-C567-6FD0-D4E9A1FF8869}"/>
              </a:ext>
            </a:extLst>
          </p:cNvPr>
          <p:cNvSpPr>
            <a:spLocks noGrp="1"/>
          </p:cNvSpPr>
          <p:nvPr>
            <p:ph idx="1"/>
          </p:nvPr>
        </p:nvSpPr>
        <p:spPr/>
        <p:txBody>
          <a:bodyPr/>
          <a:lstStyle/>
          <a:p>
            <a:r>
              <a:rPr lang="en-US" dirty="0"/>
              <a:t>LOTS of data out there</a:t>
            </a:r>
          </a:p>
          <a:p>
            <a:r>
              <a:rPr lang="en-US" dirty="0"/>
              <a:t>Range of ways to gather it</a:t>
            </a:r>
          </a:p>
          <a:p>
            <a:r>
              <a:rPr lang="en-US" dirty="0"/>
              <a:t>Do so with care</a:t>
            </a:r>
          </a:p>
          <a:p>
            <a:r>
              <a:rPr lang="en-US" dirty="0"/>
              <a:t>Does your plan pass the smell test? IRB?</a:t>
            </a:r>
          </a:p>
          <a:p>
            <a:endParaRPr lang="en-US" dirty="0"/>
          </a:p>
        </p:txBody>
      </p:sp>
    </p:spTree>
    <p:extLst>
      <p:ext uri="{BB962C8B-B14F-4D97-AF65-F5344CB8AC3E}">
        <p14:creationId xmlns:p14="http://schemas.microsoft.com/office/powerpoint/2010/main" val="2059010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BBE7B-E94F-5309-1AA7-F86343DA8E72}"/>
              </a:ext>
            </a:extLst>
          </p:cNvPr>
          <p:cNvSpPr>
            <a:spLocks noGrp="1"/>
          </p:cNvSpPr>
          <p:nvPr>
            <p:ph type="title"/>
          </p:nvPr>
        </p:nvSpPr>
        <p:spPr/>
        <p:txBody>
          <a:bodyPr/>
          <a:lstStyle/>
          <a:p>
            <a:r>
              <a:rPr lang="en-US" dirty="0"/>
              <a:t>Why Gather?</a:t>
            </a:r>
          </a:p>
        </p:txBody>
      </p:sp>
      <p:sp>
        <p:nvSpPr>
          <p:cNvPr id="3" name="Content Placeholder 2">
            <a:extLst>
              <a:ext uri="{FF2B5EF4-FFF2-40B4-BE49-F238E27FC236}">
                <a16:creationId xmlns:a16="http://schemas.microsoft.com/office/drawing/2014/main" id="{4712EFB2-2C9F-0A6E-BD31-447418FB989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94704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D76C-9B8D-46EC-DE68-6DF37A0C6259}"/>
              </a:ext>
            </a:extLst>
          </p:cNvPr>
          <p:cNvSpPr>
            <a:spLocks noGrp="1"/>
          </p:cNvSpPr>
          <p:nvPr>
            <p:ph type="title"/>
          </p:nvPr>
        </p:nvSpPr>
        <p:spPr/>
        <p:txBody>
          <a:bodyPr/>
          <a:lstStyle/>
          <a:p>
            <a:r>
              <a:rPr lang="en-US" dirty="0"/>
              <a:t>Homework</a:t>
            </a:r>
          </a:p>
        </p:txBody>
      </p:sp>
      <p:sp>
        <p:nvSpPr>
          <p:cNvPr id="3" name="Content Placeholder 2">
            <a:extLst>
              <a:ext uri="{FF2B5EF4-FFF2-40B4-BE49-F238E27FC236}">
                <a16:creationId xmlns:a16="http://schemas.microsoft.com/office/drawing/2014/main" id="{BCDAC2C7-F5C6-3026-E847-E22AC333AA60}"/>
              </a:ext>
            </a:extLst>
          </p:cNvPr>
          <p:cNvSpPr>
            <a:spLocks noGrp="1"/>
          </p:cNvSpPr>
          <p:nvPr>
            <p:ph idx="1"/>
          </p:nvPr>
        </p:nvSpPr>
        <p:spPr/>
        <p:txBody>
          <a:bodyPr/>
          <a:lstStyle/>
          <a:p>
            <a:pPr algn="l">
              <a:buFont typeface="Arial" panose="020B0604020202020204" pitchFamily="34" charset="0"/>
              <a:buChar char="•"/>
            </a:pPr>
            <a:r>
              <a:rPr lang="en-US" b="0" i="0" dirty="0">
                <a:solidFill>
                  <a:srgbClr val="5C5962"/>
                </a:solidFill>
                <a:effectLst/>
                <a:latin typeface="system-ui"/>
              </a:rPr>
              <a:t>Practice scraping! Use </a:t>
            </a:r>
            <a:r>
              <a:rPr lang="en-US" b="0" i="0" dirty="0" err="1">
                <a:solidFill>
                  <a:srgbClr val="5C5962"/>
                </a:solidFill>
                <a:effectLst/>
                <a:latin typeface="system-ui"/>
              </a:rPr>
              <a:t>webscraper.io</a:t>
            </a:r>
            <a:r>
              <a:rPr lang="en-US" b="0" i="0" dirty="0">
                <a:solidFill>
                  <a:srgbClr val="5C5962"/>
                </a:solidFill>
                <a:effectLst/>
                <a:latin typeface="system-ui"/>
              </a:rPr>
              <a:t> to scrape this </a:t>
            </a:r>
            <a:r>
              <a:rPr lang="en-US" b="0" i="0" dirty="0">
                <a:solidFill>
                  <a:srgbClr val="7253ED"/>
                </a:solidFill>
                <a:effectLst/>
                <a:latin typeface="system-ui"/>
                <a:hlinkClick r:id="rId2"/>
              </a:rPr>
              <a:t>simple countries of the world example</a:t>
            </a:r>
            <a:r>
              <a:rPr lang="en-US" b="0" i="0" dirty="0">
                <a:solidFill>
                  <a:srgbClr val="5C5962"/>
                </a:solidFill>
                <a:effectLst/>
                <a:latin typeface="system-ui"/>
              </a:rPr>
              <a:t>. By Friday at 9:00 AM, upload a CSV of your results to canvas.</a:t>
            </a:r>
          </a:p>
          <a:p>
            <a:pPr algn="l">
              <a:buFont typeface="Arial" panose="020B0604020202020204" pitchFamily="34" charset="0"/>
              <a:buChar char="•"/>
            </a:pPr>
            <a:r>
              <a:rPr lang="en-US" b="0" i="0" dirty="0">
                <a:solidFill>
                  <a:srgbClr val="5C5962"/>
                </a:solidFill>
                <a:effectLst/>
                <a:latin typeface="system-ui"/>
              </a:rPr>
              <a:t>Identify three other sites that contain data you might be interested in collecting. Think especially about different kinds of content, especially those related to arts, culture, and the humanities. Share them by Friday at 9:00 AM.</a:t>
            </a:r>
          </a:p>
        </p:txBody>
      </p:sp>
    </p:spTree>
    <p:extLst>
      <p:ext uri="{BB962C8B-B14F-4D97-AF65-F5344CB8AC3E}">
        <p14:creationId xmlns:p14="http://schemas.microsoft.com/office/powerpoint/2010/main" val="2511548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0AFDB-6308-4DFB-9E0D-97054D747E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1C94C-2ADC-70D2-90EB-1B2CCD0CFE1A}"/>
              </a:ext>
            </a:extLst>
          </p:cNvPr>
          <p:cNvSpPr>
            <a:spLocks noGrp="1"/>
          </p:cNvSpPr>
          <p:nvPr>
            <p:ph type="title"/>
          </p:nvPr>
        </p:nvSpPr>
        <p:spPr/>
        <p:txBody>
          <a:bodyPr/>
          <a:lstStyle/>
          <a:p>
            <a:r>
              <a:rPr lang="en-US" dirty="0"/>
              <a:t>Why Gather?</a:t>
            </a:r>
          </a:p>
        </p:txBody>
      </p:sp>
      <p:sp>
        <p:nvSpPr>
          <p:cNvPr id="3" name="Content Placeholder 2">
            <a:extLst>
              <a:ext uri="{FF2B5EF4-FFF2-40B4-BE49-F238E27FC236}">
                <a16:creationId xmlns:a16="http://schemas.microsoft.com/office/drawing/2014/main" id="{2ED87246-DB94-B88A-0658-01F189576EDE}"/>
              </a:ext>
            </a:extLst>
          </p:cNvPr>
          <p:cNvSpPr>
            <a:spLocks noGrp="1"/>
          </p:cNvSpPr>
          <p:nvPr>
            <p:ph idx="1"/>
          </p:nvPr>
        </p:nvSpPr>
        <p:spPr/>
        <p:txBody>
          <a:bodyPr/>
          <a:lstStyle/>
          <a:p>
            <a:r>
              <a:rPr lang="en-US" dirty="0"/>
              <a:t>Not being done!</a:t>
            </a:r>
          </a:p>
          <a:p>
            <a:r>
              <a:rPr lang="en-US" dirty="0"/>
              <a:t>Make the world better</a:t>
            </a:r>
          </a:p>
          <a:p>
            <a:r>
              <a:rPr lang="en-US" dirty="0"/>
              <a:t>Make something you care about last</a:t>
            </a:r>
          </a:p>
          <a:p>
            <a:r>
              <a:rPr lang="en-US" dirty="0"/>
              <a:t>Because otherwise someone else will do it instead/in spite of you</a:t>
            </a:r>
          </a:p>
        </p:txBody>
      </p:sp>
    </p:spTree>
    <p:extLst>
      <p:ext uri="{BB962C8B-B14F-4D97-AF65-F5344CB8AC3E}">
        <p14:creationId xmlns:p14="http://schemas.microsoft.com/office/powerpoint/2010/main" val="575902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28E9E-F391-EBB1-9E5C-4D61EC8ED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E80C47-6A6A-5346-026B-4681D56D2615}"/>
              </a:ext>
            </a:extLst>
          </p:cNvPr>
          <p:cNvSpPr>
            <a:spLocks noGrp="1"/>
          </p:cNvSpPr>
          <p:nvPr>
            <p:ph type="title"/>
          </p:nvPr>
        </p:nvSpPr>
        <p:spPr/>
        <p:txBody>
          <a:bodyPr/>
          <a:lstStyle/>
          <a:p>
            <a:r>
              <a:rPr lang="en-US" dirty="0"/>
              <a:t>How to Gather – Passively</a:t>
            </a:r>
          </a:p>
        </p:txBody>
      </p:sp>
      <p:pic>
        <p:nvPicPr>
          <p:cNvPr id="1026" name="Picture 2">
            <a:extLst>
              <a:ext uri="{FF2B5EF4-FFF2-40B4-BE49-F238E27FC236}">
                <a16:creationId xmlns:a16="http://schemas.microsoft.com/office/drawing/2014/main" id="{5019CE93-1340-55CE-55E7-FD0CBAFD4AB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535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71045D-7848-D6B5-95E9-A15EA023064C}"/>
            </a:ext>
          </a:extLst>
        </p:cNvPr>
        <p:cNvGrpSpPr/>
        <p:nvPr/>
      </p:nvGrpSpPr>
      <p:grpSpPr>
        <a:xfrm>
          <a:off x="0" y="0"/>
          <a:ext cx="0" cy="0"/>
          <a:chOff x="0" y="0"/>
          <a:chExt cx="0" cy="0"/>
        </a:xfrm>
      </p:grpSpPr>
      <p:sp useBgFill="1">
        <p:nvSpPr>
          <p:cNvPr id="2061" name="Rectangle 206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B28FEB-08E7-2D44-774F-9E7C681F567D}"/>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How to Gather - Ethics</a:t>
            </a:r>
          </a:p>
        </p:txBody>
      </p:sp>
      <p:pic>
        <p:nvPicPr>
          <p:cNvPr id="2052" name="Picture 4" descr="When you need an IRB: for social and behavioral research, biomedical research, and research involving identifiable private information.">
            <a:extLst>
              <a:ext uri="{FF2B5EF4-FFF2-40B4-BE49-F238E27FC236}">
                <a16:creationId xmlns:a16="http://schemas.microsoft.com/office/drawing/2014/main" id="{C89181BD-989A-EE03-D409-A65FED6A58A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1234" y="2810658"/>
            <a:ext cx="5828261" cy="282670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B14C696-2BD6-E356-FD16-99B855622A4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6182505" y="3000076"/>
            <a:ext cx="5828261" cy="2447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21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341DB9-6DAB-4212-41D8-FAA2B060F869}"/>
              </a:ext>
            </a:extLst>
          </p:cNvPr>
          <p:cNvSpPr>
            <a:spLocks noGrp="1"/>
          </p:cNvSpPr>
          <p:nvPr>
            <p:ph type="title"/>
          </p:nvPr>
        </p:nvSpPr>
        <p:spPr>
          <a:xfrm>
            <a:off x="838200" y="365125"/>
            <a:ext cx="10515600" cy="1306443"/>
          </a:xfrm>
        </p:spPr>
        <p:txBody>
          <a:bodyPr>
            <a:normAutofit/>
          </a:bodyPr>
          <a:lstStyle/>
          <a:p>
            <a:r>
              <a:rPr lang="en-US" sz="4000" dirty="0"/>
              <a:t>Ways to Gather - Individually</a:t>
            </a:r>
          </a:p>
        </p:txBody>
      </p:sp>
      <p:sp>
        <p:nvSpPr>
          <p:cNvPr id="5" name="Content Placeholder 4">
            <a:extLst>
              <a:ext uri="{FF2B5EF4-FFF2-40B4-BE49-F238E27FC236}">
                <a16:creationId xmlns:a16="http://schemas.microsoft.com/office/drawing/2014/main" id="{06194066-4046-096A-E8AB-891C69B5E2D2}"/>
              </a:ext>
            </a:extLst>
          </p:cNvPr>
          <p:cNvSpPr>
            <a:spLocks noGrp="1"/>
          </p:cNvSpPr>
          <p:nvPr>
            <p:ph idx="1"/>
          </p:nvPr>
        </p:nvSpPr>
        <p:spPr>
          <a:xfrm>
            <a:off x="838200" y="1825625"/>
            <a:ext cx="4152774" cy="4303464"/>
          </a:xfrm>
        </p:spPr>
        <p:txBody>
          <a:bodyPr>
            <a:normAutofit/>
          </a:bodyPr>
          <a:lstStyle/>
          <a:p>
            <a:r>
              <a:rPr lang="en-US" sz="2000" dirty="0"/>
              <a:t>Survey 123 (at right)</a:t>
            </a:r>
          </a:p>
          <a:p>
            <a:r>
              <a:rPr lang="en-US" sz="2000" dirty="0"/>
              <a:t>Google forms</a:t>
            </a:r>
          </a:p>
          <a:p>
            <a:pPr lvl="1"/>
            <a:r>
              <a:rPr lang="en-US" sz="1600" dirty="0"/>
              <a:t>Can pull directly into spreadsheet</a:t>
            </a:r>
          </a:p>
          <a:p>
            <a:r>
              <a:rPr lang="en-US" sz="2000" dirty="0"/>
              <a:t>Direct interviews</a:t>
            </a:r>
          </a:p>
          <a:p>
            <a:r>
              <a:rPr lang="en-US" sz="2000" dirty="0"/>
              <a:t>Best practice is to compensate subjects</a:t>
            </a:r>
          </a:p>
          <a:p>
            <a:endParaRPr lang="en-US" sz="2000" dirty="0"/>
          </a:p>
        </p:txBody>
      </p:sp>
      <p:pic>
        <p:nvPicPr>
          <p:cNvPr id="1026" name="Picture 2">
            <a:extLst>
              <a:ext uri="{FF2B5EF4-FFF2-40B4-BE49-F238E27FC236}">
                <a16:creationId xmlns:a16="http://schemas.microsoft.com/office/drawing/2014/main" id="{B6025D5A-1CC7-D18A-86AA-1567694C0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745" r="1149" b="1"/>
          <a:stretch/>
        </p:blipFill>
        <p:spPr bwMode="auto">
          <a:xfrm>
            <a:off x="5183500" y="1904282"/>
            <a:ext cx="6170299" cy="422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049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A4782B-AF29-FBC8-DEBA-39F268F95C17}"/>
            </a:ext>
          </a:extLst>
        </p:cNvPr>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70416-A00F-1CD0-BD36-74CAD08D0D53}"/>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dirty="0">
                <a:solidFill>
                  <a:schemeClr val="tx1"/>
                </a:solidFill>
                <a:latin typeface="+mj-lt"/>
                <a:ea typeface="+mj-ea"/>
                <a:cs typeface="+mj-cs"/>
              </a:rPr>
              <a:t>Ways to Gather - Crowdsourcing</a:t>
            </a:r>
          </a:p>
        </p:txBody>
      </p:sp>
      <p:pic>
        <p:nvPicPr>
          <p:cNvPr id="3074" name="Picture 2" descr="Crowdsourcing">
            <a:extLst>
              <a:ext uri="{FF2B5EF4-FFF2-40B4-BE49-F238E27FC236}">
                <a16:creationId xmlns:a16="http://schemas.microsoft.com/office/drawing/2014/main" id="{42A0259D-ADA4-DA79-A3AE-AC765BC7A8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1234" y="2367625"/>
            <a:ext cx="5828261" cy="3934075"/>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screenshot of a website&#10;&#10;Description automatically generated">
            <a:extLst>
              <a:ext uri="{FF2B5EF4-FFF2-40B4-BE49-F238E27FC236}">
                <a16:creationId xmlns:a16="http://schemas.microsoft.com/office/drawing/2014/main" id="{0BC7D84A-F30C-94D4-89E7-7A9DA9CE2578}"/>
              </a:ext>
            </a:extLst>
          </p:cNvPr>
          <p:cNvPicPr>
            <a:picLocks noGrp="1" noChangeAspect="1"/>
          </p:cNvPicPr>
          <p:nvPr>
            <p:ph idx="1"/>
          </p:nvPr>
        </p:nvPicPr>
        <p:blipFill>
          <a:blip r:embed="rId4"/>
          <a:stretch>
            <a:fillRect/>
          </a:stretch>
        </p:blipFill>
        <p:spPr>
          <a:xfrm>
            <a:off x="6182505" y="2513331"/>
            <a:ext cx="5828261" cy="3642663"/>
          </a:xfrm>
          <a:prstGeom prst="rect">
            <a:avLst/>
          </a:prstGeom>
        </p:spPr>
      </p:pic>
    </p:spTree>
    <p:extLst>
      <p:ext uri="{BB962C8B-B14F-4D97-AF65-F5344CB8AC3E}">
        <p14:creationId xmlns:p14="http://schemas.microsoft.com/office/powerpoint/2010/main" val="1559942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59C9B6-FFE6-B683-4D3A-D27643834B5B}"/>
            </a:ext>
          </a:extLst>
        </p:cNvPr>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56FD66C9-991B-3A9B-60B8-5137319B4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A58816-7451-EC82-0A36-C4A90A6A7C44}"/>
              </a:ext>
            </a:extLst>
          </p:cNvPr>
          <p:cNvSpPr>
            <a:spLocks noGrp="1"/>
          </p:cNvSpPr>
          <p:nvPr>
            <p:ph idx="1"/>
          </p:nvPr>
        </p:nvSpPr>
        <p:spPr/>
        <p:txBody>
          <a:bodyPr/>
          <a:lstStyle/>
          <a:p>
            <a:endParaRPr lang="en-US"/>
          </a:p>
        </p:txBody>
      </p:sp>
      <p:sp>
        <p:nvSpPr>
          <p:cNvPr id="5" name="Title 4">
            <a:extLst>
              <a:ext uri="{FF2B5EF4-FFF2-40B4-BE49-F238E27FC236}">
                <a16:creationId xmlns:a16="http://schemas.microsoft.com/office/drawing/2014/main" id="{A7CE6F83-8CE5-F04A-85A2-B2A69EACA7E5}"/>
              </a:ext>
            </a:extLst>
          </p:cNvPr>
          <p:cNvSpPr>
            <a:spLocks noGrp="1"/>
          </p:cNvSpPr>
          <p:nvPr>
            <p:ph type="title"/>
          </p:nvPr>
        </p:nvSpPr>
        <p:spPr/>
        <p:txBody>
          <a:bodyPr/>
          <a:lstStyle/>
          <a:p>
            <a:endParaRPr lang="en-US"/>
          </a:p>
        </p:txBody>
      </p:sp>
      <p:pic>
        <p:nvPicPr>
          <p:cNvPr id="5122" name="Picture 2" descr="Examples of reCAPTCHA V3">
            <a:extLst>
              <a:ext uri="{FF2B5EF4-FFF2-40B4-BE49-F238E27FC236}">
                <a16:creationId xmlns:a16="http://schemas.microsoft.com/office/drawing/2014/main" id="{CF07F091-CFC3-16E3-D691-72231E6A9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9425"/>
            <a:ext cx="12192000" cy="5897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681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915</TotalTime>
  <Words>1397</Words>
  <Application>Microsoft Macintosh PowerPoint</Application>
  <PresentationFormat>Widescreen</PresentationFormat>
  <Paragraphs>166</Paragraphs>
  <Slides>30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Aptos Display</vt:lpstr>
      <vt:lpstr>Arial</vt:lpstr>
      <vt:lpstr>Calibri</vt:lpstr>
      <vt:lpstr>system-ui</vt:lpstr>
      <vt:lpstr>Office Theme</vt:lpstr>
      <vt:lpstr>Collection Week 4</vt:lpstr>
      <vt:lpstr>On Gathering</vt:lpstr>
      <vt:lpstr>Why Gather?</vt:lpstr>
      <vt:lpstr>Why Gather?</vt:lpstr>
      <vt:lpstr>How to Gather – Passively</vt:lpstr>
      <vt:lpstr>How to Gather - Ethics</vt:lpstr>
      <vt:lpstr>Ways to Gather - Individually</vt:lpstr>
      <vt:lpstr>Ways to Gather - Crowdsourcing</vt:lpstr>
      <vt:lpstr>PowerPoint Presentation</vt:lpstr>
      <vt:lpstr>API (Application Programming Interface)</vt:lpstr>
      <vt:lpstr>How to Gather – Web Scraping</vt:lpstr>
      <vt:lpstr>How to Gather – Web Scraping</vt:lpstr>
      <vt:lpstr>How to Scrape - webscraper.io</vt:lpstr>
      <vt:lpstr>Has everyone installed?</vt:lpstr>
      <vt:lpstr>Installation Steps</vt:lpstr>
      <vt:lpstr>https://scholarslab.lib.virginia.edu/blog/</vt:lpstr>
      <vt:lpstr>What makes this good for scraping?</vt:lpstr>
      <vt:lpstr>Opening Developer Tools</vt:lpstr>
      <vt:lpstr>Create a Sitemap</vt:lpstr>
      <vt:lpstr>Create a Sitemap</vt:lpstr>
      <vt:lpstr>Added Selector</vt:lpstr>
      <vt:lpstr>Add a Child Selector</vt:lpstr>
      <vt:lpstr>Make our Post Selectors</vt:lpstr>
      <vt:lpstr>Start the Scrape</vt:lpstr>
      <vt:lpstr>Wrapping Up</vt:lpstr>
      <vt:lpstr>CAVEATS</vt:lpstr>
      <vt:lpstr>Robots.txt</vt:lpstr>
      <vt:lpstr>Time Remaining Practice on Some Other Sites</vt:lpstr>
      <vt:lpstr>Takeaways</vt:lpstr>
      <vt:lpstr>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Walsh, Brandon M (bmw9t)</dc:creator>
  <cp:lastModifiedBy>Walsh, Brandon M (bmw9t)</cp:lastModifiedBy>
  <cp:revision>169</cp:revision>
  <dcterms:created xsi:type="dcterms:W3CDTF">2024-12-10T15:14:51Z</dcterms:created>
  <dcterms:modified xsi:type="dcterms:W3CDTF">2025-09-30T18:14:38Z</dcterms:modified>
</cp:coreProperties>
</file>